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ppt/slideLayouts/slideLayout7.xml" ContentType="application/vnd.openxmlformats-officedocument.presentationml.slideLayout+xml"/>
  <Override PartName="/ppt/theme/theme5.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6.xml" ContentType="application/vnd.openxmlformats-officedocument.theme+xml"/>
  <Override PartName="/ppt/slideLayouts/slideLayout1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0" r:id="rId2"/>
    <p:sldMasterId id="2147483653" r:id="rId3"/>
    <p:sldMasterId id="2147483655" r:id="rId4"/>
    <p:sldMasterId id="2147483658" r:id="rId5"/>
    <p:sldMasterId id="2147483660" r:id="rId6"/>
    <p:sldMasterId id="2147483663" r:id="rId7"/>
  </p:sldMasterIdLst>
  <p:notesMasterIdLst>
    <p:notesMasterId r:id="rId41"/>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Lst>
  <p:sldSz cx="18288000" cy="10287000"/>
  <p:notesSz cx="18288000" cy="10287000"/>
  <p:embeddedFontLst>
    <p:embeddedFont>
      <p:font typeface="Calibri" panose="020F0502020204030204" pitchFamily="34" charset="0"/>
      <p:regular r:id="rId42"/>
      <p:bold r:id="rId43"/>
      <p:italic r:id="rId44"/>
      <p:boldItalic r:id="rId45"/>
    </p:embeddedFont>
    <p:embeddedFont>
      <p:font typeface="Helvetica Neue" panose="020B0604020202020204" charset="0"/>
      <p:regular r:id="rId46"/>
      <p:bold r:id="rId47"/>
      <p:italic r:id="rId48"/>
      <p:boldItalic r:id="rId49"/>
    </p:embeddedFont>
    <p:embeddedFont>
      <p:font typeface="Trebuchet MS" panose="020B0603020202020204" pitchFamily="3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2" roundtripDataSignature="AMtx7mi/BaY1rF/HFbH2AnwuCessdMZ94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15620"/>
    <p:restoredTop sz="94660"/>
  </p:normalViewPr>
  <p:slideViewPr>
    <p:cSldViewPr snapToGrid="0">
      <p:cViewPr varScale="1">
        <p:scale>
          <a:sx n="74" d="100"/>
          <a:sy n="74" d="100"/>
        </p:scale>
        <p:origin x="45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76"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font" Target="fonts/font4.fntdata"/><Relationship Id="rId53" Type="http://schemas.openxmlformats.org/officeDocument/2006/relationships/font" Target="fonts/font12.fntdata"/><Relationship Id="rId74" Type="http://schemas.openxmlformats.org/officeDocument/2006/relationships/viewProps" Target="viewProps.xml"/><Relationship Id="rId5" Type="http://schemas.openxmlformats.org/officeDocument/2006/relationships/slideMaster" Target="slideMasters/slideMaster5.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2.fntdata"/><Relationship Id="rId48" Type="http://schemas.openxmlformats.org/officeDocument/2006/relationships/font" Target="fonts/font7.fntdata"/><Relationship Id="rId8" Type="http://schemas.openxmlformats.org/officeDocument/2006/relationships/slide" Target="slides/slide1.xml"/><Relationship Id="rId51" Type="http://schemas.openxmlformats.org/officeDocument/2006/relationships/font" Target="fonts/font10.fntdata"/><Relationship Id="rId72" Type="http://customschemas.google.com/relationships/presentationmetadata" Target="meta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5.fntdata"/><Relationship Id="rId20" Type="http://schemas.openxmlformats.org/officeDocument/2006/relationships/slide" Target="slides/slide13.xml"/><Relationship Id="rId41" Type="http://schemas.openxmlformats.org/officeDocument/2006/relationships/notesMaster" Target="notesMasters/notesMaster1.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8.fntdata"/><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3.fntdata"/><Relationship Id="rId52" Type="http://schemas.openxmlformats.org/officeDocument/2006/relationships/font" Target="fonts/font11.fntdata"/><Relationship Id="rId7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756000" y="5078520"/>
            <a:ext cx="6047640" cy="4811040"/>
          </a:xfrm>
          <a:prstGeom prst="rect">
            <a:avLst/>
          </a:prstGeom>
          <a:noFill/>
          <a:ln>
            <a:noFill/>
          </a:ln>
        </p:spPr>
        <p:txBody>
          <a:bodyPr spcFirstLastPara="1" wrap="square" lIns="0" tIns="0" rIns="0" bIns="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5" name="Google Shape;5;n"/>
          <p:cNvSpPr txBox="1">
            <a:spLocks noGrp="1"/>
          </p:cNvSpPr>
          <p:nvPr>
            <p:ph type="hdr" idx="3"/>
          </p:nvPr>
        </p:nvSpPr>
        <p:spPr>
          <a:xfrm>
            <a:off x="0" y="0"/>
            <a:ext cx="3280680" cy="53424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6" name="Google Shape;6;n"/>
          <p:cNvSpPr txBox="1">
            <a:spLocks noGrp="1"/>
          </p:cNvSpPr>
          <p:nvPr>
            <p:ph type="dt" idx="10"/>
          </p:nvPr>
        </p:nvSpPr>
        <p:spPr>
          <a:xfrm>
            <a:off x="4278960" y="0"/>
            <a:ext cx="3280680" cy="534240"/>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10157400"/>
            <a:ext cx="3280680" cy="53424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Clr>
                <a:srgbClr val="000000"/>
              </a:buClr>
              <a:buSzPts val="1400"/>
              <a:buFont typeface="Times New Roman"/>
              <a:buNone/>
              <a:defRPr sz="1400" b="0" i="0" u="none" strike="noStrike" cap="none">
                <a:solidFill>
                  <a:srgbClr val="000000"/>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8" name="Google Shape;8;n"/>
          <p:cNvSpPr txBox="1">
            <a:spLocks noGrp="1"/>
          </p:cNvSpPr>
          <p:nvPr>
            <p:ph type="sldNum" idx="12"/>
          </p:nvPr>
        </p:nvSpPr>
        <p:spPr>
          <a:xfrm>
            <a:off x="4278960" y="10157400"/>
            <a:ext cx="3280680" cy="534240"/>
          </a:xfrm>
          <a:prstGeom prst="rect">
            <a:avLst/>
          </a:prstGeom>
          <a:noFill/>
          <a:ln>
            <a:noFill/>
          </a:ln>
        </p:spPr>
        <p:txBody>
          <a:bodyPr spcFirstLastPara="1" wrap="square" lIns="0" tIns="0" rIns="0" bIns="0" anchor="b" anchorCtr="0">
            <a:noAutofit/>
          </a:bodyPr>
          <a:lstStyle/>
          <a:p>
            <a:pPr marL="0" marR="0" lvl="0" indent="0" algn="r" rtl="0">
              <a:spcBef>
                <a:spcPts val="0"/>
              </a:spcBef>
              <a:spcAft>
                <a:spcPts val="0"/>
              </a:spcAft>
              <a:buClr>
                <a:srgbClr val="000000"/>
              </a:buClr>
              <a:buSzPts val="1400"/>
              <a:buFont typeface="Times New Roman"/>
              <a:buNone/>
            </a:pPr>
            <a:fld id="{00000000-1234-1234-1234-123412341234}" type="slidenum">
              <a:rPr lang="en-GB" sz="1400" b="0" i="0" u="none" strike="noStrike" cap="none">
                <a:solidFill>
                  <a:srgbClr val="000000"/>
                </a:solidFill>
                <a:latin typeface="Times New Roman"/>
                <a:ea typeface="Times New Roman"/>
                <a:cs typeface="Times New Roman"/>
                <a:sym typeface="Times New Roman"/>
              </a:rPr>
              <a:t>‹Nº›</a:t>
            </a:fld>
            <a:endParaRPr sz="1400" b="0" i="0" u="none" strike="noStrike" cap="none">
              <a:solidFill>
                <a:srgbClr val="000000"/>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1:notes"/>
          <p:cNvSpPr txBox="1">
            <a:spLocks noGrp="1"/>
          </p:cNvSpPr>
          <p:nvPr>
            <p:ph type="body" idx="1"/>
          </p:nvPr>
        </p:nvSpPr>
        <p:spPr>
          <a:xfrm>
            <a:off x="1828800" y="4886280"/>
            <a:ext cx="14626800" cy="4625640"/>
          </a:xfrm>
          <a:prstGeom prst="rect">
            <a:avLst/>
          </a:prstGeom>
          <a:noFill/>
          <a:ln>
            <a:noFill/>
          </a:ln>
        </p:spPr>
        <p:txBody>
          <a:bodyPr spcFirstLastPara="1" wrap="square" lIns="91425" tIns="91425" rIns="91425" bIns="91425" anchor="t" anchorCtr="0">
            <a:noAutofit/>
          </a:bodyPr>
          <a:lstStyle/>
          <a:p>
            <a:pPr marL="216000" lvl="0" indent="0" algn="l" rtl="0">
              <a:lnSpc>
                <a:spcPct val="100000"/>
              </a:lnSpc>
              <a:spcBef>
                <a:spcPts val="0"/>
              </a:spcBef>
              <a:spcAft>
                <a:spcPts val="0"/>
              </a:spcAft>
              <a:buClr>
                <a:srgbClr val="000000"/>
              </a:buClr>
              <a:buSzPts val="1100"/>
              <a:buFont typeface="Arial"/>
              <a:buNone/>
            </a:pPr>
            <a:r>
              <a:rPr lang="en-GB" sz="1100" b="0" u="none" strike="noStrike">
                <a:solidFill>
                  <a:srgbClr val="000000"/>
                </a:solidFill>
                <a:latin typeface="Arial"/>
                <a:ea typeface="Arial"/>
                <a:cs typeface="Arial"/>
                <a:sym typeface="Arial"/>
              </a:rPr>
              <a:t> </a:t>
            </a:r>
            <a:endParaRPr sz="1100" b="0" u="none" strike="noStrike">
              <a:solidFill>
                <a:srgbClr val="000000"/>
              </a:solidFill>
              <a:latin typeface="Arial"/>
              <a:ea typeface="Arial"/>
              <a:cs typeface="Arial"/>
              <a:sym typeface="Arial"/>
            </a:endParaRPr>
          </a:p>
        </p:txBody>
      </p:sp>
      <p:sp>
        <p:nvSpPr>
          <p:cNvPr id="526" name="Google Shape;526;p1:notes"/>
          <p:cNvSpPr>
            <a:spLocks noGrp="1" noRot="1" noChangeAspect="1"/>
          </p:cNvSpPr>
          <p:nvPr>
            <p:ph type="sldImg" idx="2"/>
          </p:nvPr>
        </p:nvSpPr>
        <p:spPr>
          <a:xfrm>
            <a:off x="5716588" y="771525"/>
            <a:ext cx="6851650" cy="3854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p10: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04" name="Google Shape;604;p10:notes"/>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p11: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13" name="Google Shape;613;p11:notes"/>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12: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20" name="Google Shape;620;p12:notes"/>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13: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29" name="Google Shape;629;p13:notes"/>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Google Shape;634;p14: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35" name="Google Shape;635;p14:notes"/>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15: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41" name="Google Shape;641;p15:notes"/>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16: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50" name="Google Shape;650;p16:notes"/>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p17: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59" name="Google Shape;659;p17:notes"/>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4"/>
        <p:cNvGrpSpPr/>
        <p:nvPr/>
      </p:nvGrpSpPr>
      <p:grpSpPr>
        <a:xfrm>
          <a:off x="0" y="0"/>
          <a:ext cx="0" cy="0"/>
          <a:chOff x="0" y="0"/>
          <a:chExt cx="0" cy="0"/>
        </a:xfrm>
      </p:grpSpPr>
      <p:sp>
        <p:nvSpPr>
          <p:cNvPr id="665" name="Google Shape;665;p18: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66" name="Google Shape;666;p18:notes"/>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19: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74" name="Google Shape;674;p19:notes"/>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2: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31" name="Google Shape;531;p2:notes"/>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p20: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84" name="Google Shape;684;p20:notes"/>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p21: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90" name="Google Shape;690;p21:notes"/>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22: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699" name="Google Shape;699;p22:notes"/>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23: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06" name="Google Shape;706;p23:notes"/>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24: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12" name="Google Shape;712;p24:notes"/>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8"/>
        <p:cNvGrpSpPr/>
        <p:nvPr/>
      </p:nvGrpSpPr>
      <p:grpSpPr>
        <a:xfrm>
          <a:off x="0" y="0"/>
          <a:ext cx="0" cy="0"/>
          <a:chOff x="0" y="0"/>
          <a:chExt cx="0" cy="0"/>
        </a:xfrm>
      </p:grpSpPr>
      <p:sp>
        <p:nvSpPr>
          <p:cNvPr id="719" name="Google Shape;719;p25: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20" name="Google Shape;720;p25:notes"/>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p26: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27" name="Google Shape;727;p26:notes"/>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27: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34" name="Google Shape;734;p27:notes"/>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p28: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41" name="Google Shape;741;p28:notes"/>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p29: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46" name="Google Shape;746;p29:notes"/>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p3: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49" name="Google Shape;549;p3:notes"/>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30: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55" name="Google Shape;755;p30:notes"/>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31: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61" name="Google Shape;761;p31:notes"/>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32: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71" name="Google Shape;771;p32:notes"/>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8"/>
        <p:cNvGrpSpPr/>
        <p:nvPr/>
      </p:nvGrpSpPr>
      <p:grpSpPr>
        <a:xfrm>
          <a:off x="0" y="0"/>
          <a:ext cx="0" cy="0"/>
          <a:chOff x="0" y="0"/>
          <a:chExt cx="0" cy="0"/>
        </a:xfrm>
      </p:grpSpPr>
      <p:sp>
        <p:nvSpPr>
          <p:cNvPr id="789" name="Google Shape;789;p33: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790" name="Google Shape;790;p33:notes"/>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p4: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60" name="Google Shape;560;p4:notes"/>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5: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72" name="Google Shape;572;p5:notes"/>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6: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77" name="Google Shape;577;p6:notes"/>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7: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82" name="Google Shape;582;p7:notes"/>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p8: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92" name="Google Shape;592;p8:notes"/>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p9:notes"/>
          <p:cNvSpPr txBox="1">
            <a:spLocks noGrp="1"/>
          </p:cNvSpPr>
          <p:nvPr>
            <p:ph type="body" idx="1"/>
          </p:nvPr>
        </p:nvSpPr>
        <p:spPr>
          <a:xfrm>
            <a:off x="756000" y="5078520"/>
            <a:ext cx="6047640" cy="4811040"/>
          </a:xfrm>
          <a:prstGeom prst="rect">
            <a:avLst/>
          </a:prstGeom>
        </p:spPr>
        <p:txBody>
          <a:bodyPr spcFirstLastPara="1" wrap="square" lIns="0" tIns="0" rIns="0" bIns="0" anchor="t" anchorCtr="0">
            <a:noAutofit/>
          </a:bodyPr>
          <a:lstStyle/>
          <a:p>
            <a:pPr marL="0" lvl="0" indent="0" algn="l" rtl="0">
              <a:spcBef>
                <a:spcPts val="0"/>
              </a:spcBef>
              <a:spcAft>
                <a:spcPts val="0"/>
              </a:spcAft>
              <a:buNone/>
            </a:pPr>
            <a:endParaRPr/>
          </a:p>
        </p:txBody>
      </p:sp>
      <p:sp>
        <p:nvSpPr>
          <p:cNvPr id="597" name="Google Shape;597;p9:notes"/>
          <p:cNvSpPr>
            <a:spLocks noGrp="1" noRot="1" noChangeAspect="1"/>
          </p:cNvSpPr>
          <p:nvPr>
            <p:ph type="sldImg" idx="2"/>
          </p:nvPr>
        </p:nvSpPr>
        <p:spPr>
          <a:xfrm>
            <a:off x="0" y="812520"/>
            <a:ext cx="360" cy="36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efault 106" type="obj">
  <p:cSld name="OBJECT">
    <p:spTree>
      <p:nvGrpSpPr>
        <p:cNvPr id="1" name="Shape 22"/>
        <p:cNvGrpSpPr/>
        <p:nvPr/>
      </p:nvGrpSpPr>
      <p:grpSpPr>
        <a:xfrm>
          <a:off x="0" y="0"/>
          <a:ext cx="0" cy="0"/>
          <a:chOff x="0" y="0"/>
          <a:chExt cx="0" cy="0"/>
        </a:xfrm>
      </p:grpSpPr>
      <p:sp>
        <p:nvSpPr>
          <p:cNvPr id="23" name="Google Shape;23;p35"/>
          <p:cNvSpPr txBox="1">
            <a:spLocks noGrp="1"/>
          </p:cNvSpPr>
          <p:nvPr>
            <p:ph type="title"/>
          </p:nvPr>
        </p:nvSpPr>
        <p:spPr>
          <a:xfrm>
            <a:off x="914400" y="410400"/>
            <a:ext cx="16458840" cy="17175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5"/>
          <p:cNvSpPr txBox="1">
            <a:spLocks noGrp="1"/>
          </p:cNvSpPr>
          <p:nvPr>
            <p:ph type="body" idx="1"/>
          </p:nvPr>
        </p:nvSpPr>
        <p:spPr>
          <a:xfrm>
            <a:off x="914400" y="2406960"/>
            <a:ext cx="16458840" cy="59659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efault 842__" type="obj">
  <p:cSld name="OBJECT">
    <p:spTree>
      <p:nvGrpSpPr>
        <p:cNvPr id="1" name="Shape 129"/>
        <p:cNvGrpSpPr/>
        <p:nvPr/>
      </p:nvGrpSpPr>
      <p:grpSpPr>
        <a:xfrm>
          <a:off x="0" y="0"/>
          <a:ext cx="0" cy="0"/>
          <a:chOff x="0" y="0"/>
          <a:chExt cx="0" cy="0"/>
        </a:xfrm>
      </p:grpSpPr>
      <p:sp>
        <p:nvSpPr>
          <p:cNvPr id="130" name="Google Shape;130;p47"/>
          <p:cNvSpPr txBox="1">
            <a:spLocks noGrp="1"/>
          </p:cNvSpPr>
          <p:nvPr>
            <p:ph type="title"/>
          </p:nvPr>
        </p:nvSpPr>
        <p:spPr>
          <a:xfrm>
            <a:off x="914400" y="410400"/>
            <a:ext cx="16458840" cy="17175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47"/>
          <p:cNvSpPr txBox="1">
            <a:spLocks noGrp="1"/>
          </p:cNvSpPr>
          <p:nvPr>
            <p:ph type="body" idx="1"/>
          </p:nvPr>
        </p:nvSpPr>
        <p:spPr>
          <a:xfrm>
            <a:off x="914400" y="2406960"/>
            <a:ext cx="16458840" cy="59659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Default 829" type="blank">
  <p:cSld name="BLANK">
    <p:spTree>
      <p:nvGrpSpPr>
        <p:cNvPr id="1" name="Shape 39"/>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efault 829" type="obj">
  <p:cSld name="OBJECT">
    <p:spTree>
      <p:nvGrpSpPr>
        <p:cNvPr id="1" name="Shape 40"/>
        <p:cNvGrpSpPr/>
        <p:nvPr/>
      </p:nvGrpSpPr>
      <p:grpSpPr>
        <a:xfrm>
          <a:off x="0" y="0"/>
          <a:ext cx="0" cy="0"/>
          <a:chOff x="0" y="0"/>
          <a:chExt cx="0" cy="0"/>
        </a:xfrm>
      </p:grpSpPr>
      <p:sp>
        <p:nvSpPr>
          <p:cNvPr id="41" name="Google Shape;41;p49"/>
          <p:cNvSpPr txBox="1">
            <a:spLocks noGrp="1"/>
          </p:cNvSpPr>
          <p:nvPr>
            <p:ph type="title"/>
          </p:nvPr>
        </p:nvSpPr>
        <p:spPr>
          <a:xfrm>
            <a:off x="914400" y="410400"/>
            <a:ext cx="16458840" cy="17175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9"/>
          <p:cNvSpPr txBox="1">
            <a:spLocks noGrp="1"/>
          </p:cNvSpPr>
          <p:nvPr>
            <p:ph type="body" idx="1"/>
          </p:nvPr>
        </p:nvSpPr>
        <p:spPr>
          <a:xfrm>
            <a:off x="914400" y="2406960"/>
            <a:ext cx="16458840" cy="59659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efault 850" type="obj">
  <p:cSld name="OBJECT">
    <p:spTree>
      <p:nvGrpSpPr>
        <p:cNvPr id="1" name="Shape 57"/>
        <p:cNvGrpSpPr/>
        <p:nvPr/>
      </p:nvGrpSpPr>
      <p:grpSpPr>
        <a:xfrm>
          <a:off x="0" y="0"/>
          <a:ext cx="0" cy="0"/>
          <a:chOff x="0" y="0"/>
          <a:chExt cx="0" cy="0"/>
        </a:xfrm>
      </p:grpSpPr>
      <p:sp>
        <p:nvSpPr>
          <p:cNvPr id="58" name="Google Shape;58;p39"/>
          <p:cNvSpPr txBox="1">
            <a:spLocks noGrp="1"/>
          </p:cNvSpPr>
          <p:nvPr>
            <p:ph type="title"/>
          </p:nvPr>
        </p:nvSpPr>
        <p:spPr>
          <a:xfrm>
            <a:off x="914400" y="410400"/>
            <a:ext cx="16458840" cy="17175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9"/>
          <p:cNvSpPr txBox="1">
            <a:spLocks noGrp="1"/>
          </p:cNvSpPr>
          <p:nvPr>
            <p:ph type="body" idx="1"/>
          </p:nvPr>
        </p:nvSpPr>
        <p:spPr>
          <a:xfrm>
            <a:off x="914400" y="2406960"/>
            <a:ext cx="16458840" cy="59659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Výchozí 31" type="title">
  <p:cSld name="TITLE">
    <p:spTree>
      <p:nvGrpSpPr>
        <p:cNvPr id="1" name="Shape 74"/>
        <p:cNvGrpSpPr/>
        <p:nvPr/>
      </p:nvGrpSpPr>
      <p:grpSpPr>
        <a:xfrm>
          <a:off x="0" y="0"/>
          <a:ext cx="0" cy="0"/>
          <a:chOff x="0" y="0"/>
          <a:chExt cx="0" cy="0"/>
        </a:xfrm>
      </p:grpSpPr>
      <p:sp>
        <p:nvSpPr>
          <p:cNvPr id="75" name="Google Shape;75;p41"/>
          <p:cNvSpPr txBox="1">
            <a:spLocks noGrp="1"/>
          </p:cNvSpPr>
          <p:nvPr>
            <p:ph type="title"/>
          </p:nvPr>
        </p:nvSpPr>
        <p:spPr>
          <a:xfrm>
            <a:off x="914400" y="410400"/>
            <a:ext cx="16458840" cy="17175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1"/>
          <p:cNvSpPr txBox="1">
            <a:spLocks noGrp="1"/>
          </p:cNvSpPr>
          <p:nvPr>
            <p:ph type="subTitle" idx="1"/>
          </p:nvPr>
        </p:nvSpPr>
        <p:spPr>
          <a:xfrm>
            <a:off x="914400" y="2406960"/>
            <a:ext cx="16458840" cy="596592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Výchozí 31" type="obj">
  <p:cSld name="OBJECT">
    <p:spTree>
      <p:nvGrpSpPr>
        <p:cNvPr id="1" name="Shape 77"/>
        <p:cNvGrpSpPr/>
        <p:nvPr/>
      </p:nvGrpSpPr>
      <p:grpSpPr>
        <a:xfrm>
          <a:off x="0" y="0"/>
          <a:ext cx="0" cy="0"/>
          <a:chOff x="0" y="0"/>
          <a:chExt cx="0" cy="0"/>
        </a:xfrm>
      </p:grpSpPr>
      <p:sp>
        <p:nvSpPr>
          <p:cNvPr id="78" name="Google Shape;78;p50"/>
          <p:cNvSpPr txBox="1">
            <a:spLocks noGrp="1"/>
          </p:cNvSpPr>
          <p:nvPr>
            <p:ph type="title"/>
          </p:nvPr>
        </p:nvSpPr>
        <p:spPr>
          <a:xfrm>
            <a:off x="914400" y="410400"/>
            <a:ext cx="16458840" cy="17175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0"/>
          <p:cNvSpPr txBox="1">
            <a:spLocks noGrp="1"/>
          </p:cNvSpPr>
          <p:nvPr>
            <p:ph type="body" idx="1"/>
          </p:nvPr>
        </p:nvSpPr>
        <p:spPr>
          <a:xfrm>
            <a:off x="914400" y="2406960"/>
            <a:ext cx="16458840" cy="59659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efault 842_" type="obj">
  <p:cSld name="OBJECT">
    <p:spTree>
      <p:nvGrpSpPr>
        <p:cNvPr id="1" name="Shape 94"/>
        <p:cNvGrpSpPr/>
        <p:nvPr/>
      </p:nvGrpSpPr>
      <p:grpSpPr>
        <a:xfrm>
          <a:off x="0" y="0"/>
          <a:ext cx="0" cy="0"/>
          <a:chOff x="0" y="0"/>
          <a:chExt cx="0" cy="0"/>
        </a:xfrm>
      </p:grpSpPr>
      <p:sp>
        <p:nvSpPr>
          <p:cNvPr id="95" name="Google Shape;95;p43"/>
          <p:cNvSpPr txBox="1">
            <a:spLocks noGrp="1"/>
          </p:cNvSpPr>
          <p:nvPr>
            <p:ph type="title"/>
          </p:nvPr>
        </p:nvSpPr>
        <p:spPr>
          <a:xfrm>
            <a:off x="914400" y="410400"/>
            <a:ext cx="16458840" cy="17175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43"/>
          <p:cNvSpPr txBox="1">
            <a:spLocks noGrp="1"/>
          </p:cNvSpPr>
          <p:nvPr>
            <p:ph type="body" idx="1"/>
          </p:nvPr>
        </p:nvSpPr>
        <p:spPr>
          <a:xfrm>
            <a:off x="914400" y="2406960"/>
            <a:ext cx="16458840" cy="59659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efault 752" type="blank">
  <p:cSld name="BLANK">
    <p:spTree>
      <p:nvGrpSpPr>
        <p:cNvPr id="1" name="Shape 111"/>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efault 752" type="obj">
  <p:cSld name="OBJECT">
    <p:spTree>
      <p:nvGrpSpPr>
        <p:cNvPr id="1" name="Shape 112"/>
        <p:cNvGrpSpPr/>
        <p:nvPr/>
      </p:nvGrpSpPr>
      <p:grpSpPr>
        <a:xfrm>
          <a:off x="0" y="0"/>
          <a:ext cx="0" cy="0"/>
          <a:chOff x="0" y="0"/>
          <a:chExt cx="0" cy="0"/>
        </a:xfrm>
      </p:grpSpPr>
      <p:sp>
        <p:nvSpPr>
          <p:cNvPr id="113" name="Google Shape;113;p48"/>
          <p:cNvSpPr txBox="1">
            <a:spLocks noGrp="1"/>
          </p:cNvSpPr>
          <p:nvPr>
            <p:ph type="title"/>
          </p:nvPr>
        </p:nvSpPr>
        <p:spPr>
          <a:xfrm>
            <a:off x="914400" y="410400"/>
            <a:ext cx="16458840" cy="1717560"/>
          </a:xfrm>
          <a:prstGeom prst="rect">
            <a:avLst/>
          </a:prstGeom>
          <a:noFill/>
          <a:ln>
            <a:noFill/>
          </a:ln>
        </p:spPr>
        <p:txBody>
          <a:bodyPr spcFirstLastPara="1" wrap="square" lIns="0" tIns="0" rIns="0"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48"/>
          <p:cNvSpPr txBox="1">
            <a:spLocks noGrp="1"/>
          </p:cNvSpPr>
          <p:nvPr>
            <p:ph type="body" idx="1"/>
          </p:nvPr>
        </p:nvSpPr>
        <p:spPr>
          <a:xfrm>
            <a:off x="914400" y="2406960"/>
            <a:ext cx="16458840" cy="5965920"/>
          </a:xfrm>
          <a:prstGeom prst="rect">
            <a:avLst/>
          </a:prstGeom>
          <a:noFill/>
          <a:ln>
            <a:noFill/>
          </a:ln>
        </p:spPr>
        <p:txBody>
          <a:bodyPr spcFirstLastPara="1" wrap="square" lIns="0" tIns="0" rIns="0" bIns="0" anchor="t" anchorCtr="0">
            <a:normAutofit/>
          </a:bodyPr>
          <a:lstStyle>
            <a:lvl1pPr marL="457200" lvl="0" indent="-228600" algn="l">
              <a:spcBef>
                <a:spcPts val="0"/>
              </a:spcBef>
              <a:spcAft>
                <a:spcPts val="0"/>
              </a:spcAft>
              <a:buSzPts val="1400"/>
              <a:buNone/>
              <a:defRPr/>
            </a:lvl1pPr>
            <a:lvl2pPr marL="914400" lvl="1" indent="-228600" algn="l">
              <a:spcBef>
                <a:spcPts val="0"/>
              </a:spcBef>
              <a:spcAft>
                <a:spcPts val="0"/>
              </a:spcAft>
              <a:buSzPts val="1400"/>
              <a:buNone/>
              <a:defRPr/>
            </a:lvl2pPr>
            <a:lvl3pPr marL="1371600" lvl="2" indent="-228600" algn="l">
              <a:spcBef>
                <a:spcPts val="0"/>
              </a:spcBef>
              <a:spcAft>
                <a:spcPts val="0"/>
              </a:spcAft>
              <a:buSzPts val="1400"/>
              <a:buNone/>
              <a:defRPr/>
            </a:lvl3pPr>
            <a:lvl4pPr marL="1828800" lvl="3" indent="-228600" algn="l">
              <a:spcBef>
                <a:spcPts val="0"/>
              </a:spcBef>
              <a:spcAft>
                <a:spcPts val="0"/>
              </a:spcAft>
              <a:buSzPts val="1400"/>
              <a:buNone/>
              <a:defRPr/>
            </a:lvl4pPr>
            <a:lvl5pPr marL="2286000" lvl="4" indent="-228600" algn="l">
              <a:spcBef>
                <a:spcPts val="0"/>
              </a:spcBef>
              <a:spcAft>
                <a:spcPts val="0"/>
              </a:spcAft>
              <a:buSzPts val="1400"/>
              <a:buNone/>
              <a:defRPr/>
            </a:lvl5pPr>
            <a:lvl6pPr marL="2743200" lvl="5" indent="-228600" algn="l">
              <a:spcBef>
                <a:spcPts val="0"/>
              </a:spcBef>
              <a:spcAft>
                <a:spcPts val="0"/>
              </a:spcAft>
              <a:buSzPts val="1400"/>
              <a:buNone/>
              <a:defRPr/>
            </a:lvl6pPr>
            <a:lvl7pPr marL="3200400" lvl="6" indent="-228600" algn="l">
              <a:spcBef>
                <a:spcPts val="0"/>
              </a:spcBef>
              <a:spcAft>
                <a:spcPts val="0"/>
              </a:spcAft>
              <a:buSzPts val="1400"/>
              <a:buNone/>
              <a:defRPr/>
            </a:lvl7pPr>
            <a:lvl8pPr marL="3657600" lvl="7" indent="-228600" algn="l">
              <a:spcBef>
                <a:spcPts val="0"/>
              </a:spcBef>
              <a:spcAft>
                <a:spcPts val="0"/>
              </a:spcAft>
              <a:buSzPts val="1400"/>
              <a:buNone/>
              <a:defRPr/>
            </a:lvl8pPr>
            <a:lvl9pPr marL="4114800" lvl="8" indent="-228600"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hyperlink" Target="http://www.eurecaedu.eu/" TargetMode="External"/><Relationship Id="rId5" Type="http://schemas.openxmlformats.org/officeDocument/2006/relationships/image" Target="../media/image3.png"/><Relationship Id="rId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hyperlink" Target="http://www.eurecaedu.eu/" TargetMode="Externa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jp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xml"/><Relationship Id="rId1" Type="http://schemas.openxmlformats.org/officeDocument/2006/relationships/slideLayout" Target="../slideLayouts/slideLayout4.xml"/><Relationship Id="rId6" Type="http://schemas.openxmlformats.org/officeDocument/2006/relationships/hyperlink" Target="http://www.eurecaedu.eu/" TargetMode="External"/><Relationship Id="rId5" Type="http://schemas.openxmlformats.org/officeDocument/2006/relationships/image" Target="../media/image4.png"/><Relationship Id="rId4"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hyperlink" Target="http://www.eurecaedu.eu/" TargetMode="Externa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2.jpg"/><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7.xml"/><Relationship Id="rId6" Type="http://schemas.openxmlformats.org/officeDocument/2006/relationships/hyperlink" Target="http://www.eurecaedu.eu/" TargetMode="External"/><Relationship Id="rId5" Type="http://schemas.openxmlformats.org/officeDocument/2006/relationships/image" Target="../media/image4.png"/><Relationship Id="rId4" Type="http://schemas.openxmlformats.org/officeDocument/2006/relationships/image" Target="../media/image2.jpg"/></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7" Type="http://schemas.openxmlformats.org/officeDocument/2006/relationships/hyperlink" Target="http://www.eurecaedu.eu/" TargetMode="Externa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2.jpg"/><Relationship Id="rId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7.xml"/><Relationship Id="rId1" Type="http://schemas.openxmlformats.org/officeDocument/2006/relationships/slideLayout" Target="../slideLayouts/slideLayout10.xml"/><Relationship Id="rId6" Type="http://schemas.openxmlformats.org/officeDocument/2006/relationships/hyperlink" Target="http://www.eurecaedu.eu/" TargetMode="External"/><Relationship Id="rId5" Type="http://schemas.openxmlformats.org/officeDocument/2006/relationships/image" Target="../media/image4.png"/><Relationship Id="rId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4"/>
          <p:cNvPicPr preferRelativeResize="0"/>
          <p:nvPr/>
        </p:nvPicPr>
        <p:blipFill rotWithShape="1">
          <a:blip r:embed="rId3">
            <a:alphaModFix/>
          </a:blip>
          <a:srcRect/>
          <a:stretch/>
        </p:blipFill>
        <p:spPr>
          <a:xfrm>
            <a:off x="1151640" y="9456120"/>
            <a:ext cx="1644120" cy="358200"/>
          </a:xfrm>
          <a:prstGeom prst="rect">
            <a:avLst/>
          </a:prstGeom>
          <a:noFill/>
          <a:ln>
            <a:noFill/>
          </a:ln>
        </p:spPr>
      </p:pic>
      <p:pic>
        <p:nvPicPr>
          <p:cNvPr id="11" name="Google Shape;11;p34"/>
          <p:cNvPicPr preferRelativeResize="0"/>
          <p:nvPr/>
        </p:nvPicPr>
        <p:blipFill rotWithShape="1">
          <a:blip r:embed="rId4">
            <a:alphaModFix/>
          </a:blip>
          <a:srcRect/>
          <a:stretch/>
        </p:blipFill>
        <p:spPr>
          <a:xfrm>
            <a:off x="8514360" y="9367200"/>
            <a:ext cx="1110960" cy="396360"/>
          </a:xfrm>
          <a:prstGeom prst="rect">
            <a:avLst/>
          </a:prstGeom>
          <a:noFill/>
          <a:ln>
            <a:noFill/>
          </a:ln>
        </p:spPr>
      </p:pic>
      <p:grpSp>
        <p:nvGrpSpPr>
          <p:cNvPr id="12" name="Google Shape;12;p34"/>
          <p:cNvGrpSpPr/>
          <p:nvPr/>
        </p:nvGrpSpPr>
        <p:grpSpPr>
          <a:xfrm>
            <a:off x="14243040" y="7925040"/>
            <a:ext cx="2878560" cy="1072800"/>
            <a:chOff x="14243040" y="7925040"/>
            <a:chExt cx="2878560" cy="1072800"/>
          </a:xfrm>
        </p:grpSpPr>
        <p:sp>
          <p:nvSpPr>
            <p:cNvPr id="13" name="Google Shape;13;p34"/>
            <p:cNvSpPr/>
            <p:nvPr/>
          </p:nvSpPr>
          <p:spPr>
            <a:xfrm>
              <a:off x="14281200" y="7925040"/>
              <a:ext cx="2840400" cy="1027800"/>
            </a:xfrm>
            <a:custGeom>
              <a:avLst/>
              <a:gdLst/>
              <a:ahLst/>
              <a:cxnLst/>
              <a:rect l="l" t="t" r="r" b="b"/>
              <a:pathLst>
                <a:path w="2844165" h="1031240" extrusionOk="0">
                  <a:moveTo>
                    <a:pt x="2250706" y="911788"/>
                  </a:moveTo>
                  <a:lnTo>
                    <a:pt x="2248814" y="907787"/>
                  </a:lnTo>
                  <a:lnTo>
                    <a:pt x="2221909" y="775097"/>
                  </a:lnTo>
                  <a:lnTo>
                    <a:pt x="2255200" y="678693"/>
                  </a:lnTo>
                  <a:lnTo>
                    <a:pt x="2306276" y="619888"/>
                  </a:lnTo>
                  <a:lnTo>
                    <a:pt x="2332726" y="599995"/>
                  </a:lnTo>
                  <a:lnTo>
                    <a:pt x="2349686" y="628486"/>
                  </a:lnTo>
                  <a:lnTo>
                    <a:pt x="2374745" y="702368"/>
                  </a:lnTo>
                  <a:lnTo>
                    <a:pt x="2374519" y="706506"/>
                  </a:lnTo>
                  <a:lnTo>
                    <a:pt x="2315347" y="706506"/>
                  </a:lnTo>
                  <a:lnTo>
                    <a:pt x="2293840" y="751700"/>
                  </a:lnTo>
                  <a:lnTo>
                    <a:pt x="2276852" y="808939"/>
                  </a:lnTo>
                  <a:lnTo>
                    <a:pt x="2264608" y="864973"/>
                  </a:lnTo>
                  <a:lnTo>
                    <a:pt x="2257329" y="906552"/>
                  </a:lnTo>
                  <a:lnTo>
                    <a:pt x="2256633" y="910946"/>
                  </a:lnTo>
                  <a:lnTo>
                    <a:pt x="2250706" y="911788"/>
                  </a:lnTo>
                  <a:close/>
                </a:path>
                <a:path w="2844165" h="1031240" extrusionOk="0">
                  <a:moveTo>
                    <a:pt x="2290933" y="919736"/>
                  </a:moveTo>
                  <a:lnTo>
                    <a:pt x="2285756" y="916631"/>
                  </a:lnTo>
                  <a:lnTo>
                    <a:pt x="2286811" y="912291"/>
                  </a:lnTo>
                  <a:lnTo>
                    <a:pt x="2307796" y="811834"/>
                  </a:lnTo>
                  <a:lnTo>
                    <a:pt x="2315769" y="748684"/>
                  </a:lnTo>
                  <a:lnTo>
                    <a:pt x="2316397" y="715892"/>
                  </a:lnTo>
                  <a:lnTo>
                    <a:pt x="2315347" y="706506"/>
                  </a:lnTo>
                  <a:lnTo>
                    <a:pt x="2374519" y="706506"/>
                  </a:lnTo>
                  <a:lnTo>
                    <a:pt x="2369167" y="804249"/>
                  </a:lnTo>
                  <a:lnTo>
                    <a:pt x="2294217" y="916740"/>
                  </a:lnTo>
                  <a:lnTo>
                    <a:pt x="2290933" y="919736"/>
                  </a:lnTo>
                  <a:close/>
                </a:path>
                <a:path w="2844165" h="1031240" extrusionOk="0">
                  <a:moveTo>
                    <a:pt x="2336173" y="972822"/>
                  </a:moveTo>
                  <a:lnTo>
                    <a:pt x="2328604" y="965541"/>
                  </a:lnTo>
                  <a:lnTo>
                    <a:pt x="2332030" y="958577"/>
                  </a:lnTo>
                  <a:lnTo>
                    <a:pt x="2484491" y="777730"/>
                  </a:lnTo>
                  <a:lnTo>
                    <a:pt x="2652462" y="719423"/>
                  </a:lnTo>
                  <a:lnTo>
                    <a:pt x="2788232" y="726416"/>
                  </a:lnTo>
                  <a:lnTo>
                    <a:pt x="2844091" y="741467"/>
                  </a:lnTo>
                  <a:lnTo>
                    <a:pt x="2823461" y="795759"/>
                  </a:lnTo>
                  <a:lnTo>
                    <a:pt x="2799601" y="832727"/>
                  </a:lnTo>
                  <a:lnTo>
                    <a:pt x="2679530" y="832727"/>
                  </a:lnTo>
                  <a:lnTo>
                    <a:pt x="2633373" y="840500"/>
                  </a:lnTo>
                  <a:lnTo>
                    <a:pt x="2580856" y="856535"/>
                  </a:lnTo>
                  <a:lnTo>
                    <a:pt x="2525411" y="878215"/>
                  </a:lnTo>
                  <a:lnTo>
                    <a:pt x="2470466" y="902921"/>
                  </a:lnTo>
                  <a:lnTo>
                    <a:pt x="2419453" y="928035"/>
                  </a:lnTo>
                  <a:lnTo>
                    <a:pt x="2375800" y="950940"/>
                  </a:lnTo>
                  <a:lnTo>
                    <a:pt x="2342937" y="969017"/>
                  </a:lnTo>
                  <a:lnTo>
                    <a:pt x="2336173" y="972822"/>
                  </a:lnTo>
                  <a:close/>
                </a:path>
                <a:path w="2844165" h="1031240" extrusionOk="0">
                  <a:moveTo>
                    <a:pt x="2368939" y="1031057"/>
                  </a:moveTo>
                  <a:lnTo>
                    <a:pt x="2361262" y="1029778"/>
                  </a:lnTo>
                  <a:lnTo>
                    <a:pt x="2359924" y="1019283"/>
                  </a:lnTo>
                  <a:lnTo>
                    <a:pt x="2366993" y="1016036"/>
                  </a:lnTo>
                  <a:lnTo>
                    <a:pt x="2527207" y="936307"/>
                  </a:lnTo>
                  <a:lnTo>
                    <a:pt x="2622266" y="878971"/>
                  </a:lnTo>
                  <a:lnTo>
                    <a:pt x="2667823" y="844340"/>
                  </a:lnTo>
                  <a:lnTo>
                    <a:pt x="2679530" y="832727"/>
                  </a:lnTo>
                  <a:lnTo>
                    <a:pt x="2799601" y="832727"/>
                  </a:lnTo>
                  <a:lnTo>
                    <a:pt x="2749482" y="910379"/>
                  </a:lnTo>
                  <a:lnTo>
                    <a:pt x="2604020" y="1012940"/>
                  </a:lnTo>
                  <a:lnTo>
                    <a:pt x="2368939" y="1031057"/>
                  </a:lnTo>
                  <a:close/>
                </a:path>
                <a:path w="2844165" h="1031240" extrusionOk="0">
                  <a:moveTo>
                    <a:pt x="553169" y="319708"/>
                  </a:moveTo>
                  <a:lnTo>
                    <a:pt x="549884" y="316712"/>
                  </a:lnTo>
                  <a:lnTo>
                    <a:pt x="474933" y="204240"/>
                  </a:lnTo>
                  <a:lnTo>
                    <a:pt x="469351" y="102369"/>
                  </a:lnTo>
                  <a:lnTo>
                    <a:pt x="494406" y="28491"/>
                  </a:lnTo>
                  <a:lnTo>
                    <a:pt x="511365" y="0"/>
                  </a:lnTo>
                  <a:lnTo>
                    <a:pt x="537817" y="19893"/>
                  </a:lnTo>
                  <a:lnTo>
                    <a:pt x="588896" y="78698"/>
                  </a:lnTo>
                  <a:lnTo>
                    <a:pt x="598501" y="106511"/>
                  </a:lnTo>
                  <a:lnTo>
                    <a:pt x="528743" y="106511"/>
                  </a:lnTo>
                  <a:lnTo>
                    <a:pt x="527692" y="115894"/>
                  </a:lnTo>
                  <a:lnTo>
                    <a:pt x="528318" y="148681"/>
                  </a:lnTo>
                  <a:lnTo>
                    <a:pt x="536290" y="211829"/>
                  </a:lnTo>
                  <a:lnTo>
                    <a:pt x="557279" y="312296"/>
                  </a:lnTo>
                  <a:lnTo>
                    <a:pt x="558334" y="316636"/>
                  </a:lnTo>
                  <a:lnTo>
                    <a:pt x="553169" y="319708"/>
                  </a:lnTo>
                  <a:close/>
                </a:path>
                <a:path w="2844165" h="1031240" extrusionOk="0">
                  <a:moveTo>
                    <a:pt x="593385" y="311793"/>
                  </a:moveTo>
                  <a:lnTo>
                    <a:pt x="587458" y="310918"/>
                  </a:lnTo>
                  <a:lnTo>
                    <a:pt x="586773" y="306534"/>
                  </a:lnTo>
                  <a:lnTo>
                    <a:pt x="579492" y="264956"/>
                  </a:lnTo>
                  <a:lnTo>
                    <a:pt x="567244" y="208925"/>
                  </a:lnTo>
                  <a:lnTo>
                    <a:pt x="550253" y="151692"/>
                  </a:lnTo>
                  <a:lnTo>
                    <a:pt x="528743" y="106511"/>
                  </a:lnTo>
                  <a:lnTo>
                    <a:pt x="598501" y="106511"/>
                  </a:lnTo>
                  <a:lnTo>
                    <a:pt x="622190" y="175102"/>
                  </a:lnTo>
                  <a:lnTo>
                    <a:pt x="595288" y="307792"/>
                  </a:lnTo>
                  <a:lnTo>
                    <a:pt x="593385" y="311793"/>
                  </a:lnTo>
                  <a:close/>
                </a:path>
                <a:path w="2844165" h="1031240" extrusionOk="0">
                  <a:moveTo>
                    <a:pt x="475151" y="431040"/>
                  </a:moveTo>
                  <a:lnTo>
                    <a:pt x="240075" y="412931"/>
                  </a:lnTo>
                  <a:lnTo>
                    <a:pt x="94612" y="310365"/>
                  </a:lnTo>
                  <a:lnTo>
                    <a:pt x="20631" y="195736"/>
                  </a:lnTo>
                  <a:lnTo>
                    <a:pt x="0" y="141438"/>
                  </a:lnTo>
                  <a:lnTo>
                    <a:pt x="55858" y="126394"/>
                  </a:lnTo>
                  <a:lnTo>
                    <a:pt x="191628" y="119416"/>
                  </a:lnTo>
                  <a:lnTo>
                    <a:pt x="359599" y="177735"/>
                  </a:lnTo>
                  <a:lnTo>
                    <a:pt x="405964" y="232732"/>
                  </a:lnTo>
                  <a:lnTo>
                    <a:pt x="164582" y="232732"/>
                  </a:lnTo>
                  <a:lnTo>
                    <a:pt x="176286" y="244340"/>
                  </a:lnTo>
                  <a:lnTo>
                    <a:pt x="221836" y="278960"/>
                  </a:lnTo>
                  <a:lnTo>
                    <a:pt x="316891" y="336285"/>
                  </a:lnTo>
                  <a:lnTo>
                    <a:pt x="477109" y="416008"/>
                  </a:lnTo>
                  <a:lnTo>
                    <a:pt x="484178" y="419255"/>
                  </a:lnTo>
                  <a:lnTo>
                    <a:pt x="482818" y="429750"/>
                  </a:lnTo>
                  <a:lnTo>
                    <a:pt x="475151" y="431040"/>
                  </a:lnTo>
                  <a:close/>
                </a:path>
                <a:path w="2844165" h="1031240" extrusionOk="0">
                  <a:moveTo>
                    <a:pt x="507907" y="372805"/>
                  </a:moveTo>
                  <a:lnTo>
                    <a:pt x="468291" y="350947"/>
                  </a:lnTo>
                  <a:lnTo>
                    <a:pt x="424638" y="328041"/>
                  </a:lnTo>
                  <a:lnTo>
                    <a:pt x="373626" y="302923"/>
                  </a:lnTo>
                  <a:lnTo>
                    <a:pt x="318684" y="278214"/>
                  </a:lnTo>
                  <a:lnTo>
                    <a:pt x="263242" y="256532"/>
                  </a:lnTo>
                  <a:lnTo>
                    <a:pt x="210732" y="240499"/>
                  </a:lnTo>
                  <a:lnTo>
                    <a:pt x="164582" y="232732"/>
                  </a:lnTo>
                  <a:lnTo>
                    <a:pt x="405964" y="232732"/>
                  </a:lnTo>
                  <a:lnTo>
                    <a:pt x="512061" y="358582"/>
                  </a:lnTo>
                  <a:lnTo>
                    <a:pt x="515498" y="365557"/>
                  </a:lnTo>
                  <a:lnTo>
                    <a:pt x="507907" y="372805"/>
                  </a:lnTo>
                  <a:close/>
                </a:path>
              </a:pathLst>
            </a:custGeom>
            <a:solidFill>
              <a:srgbClr val="8BC24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b="0" u="none" strike="noStrike">
                <a:solidFill>
                  <a:srgbClr val="000000"/>
                </a:solidFill>
                <a:latin typeface="Arial"/>
                <a:ea typeface="Arial"/>
                <a:cs typeface="Arial"/>
                <a:sym typeface="Arial"/>
              </a:endParaRPr>
            </a:p>
          </p:txBody>
        </p:sp>
        <p:sp>
          <p:nvSpPr>
            <p:cNvPr id="14" name="Google Shape;14;p34"/>
            <p:cNvSpPr/>
            <p:nvPr/>
          </p:nvSpPr>
          <p:spPr>
            <a:xfrm>
              <a:off x="14243040" y="8245080"/>
              <a:ext cx="2349720" cy="752760"/>
            </a:xfrm>
            <a:custGeom>
              <a:avLst/>
              <a:gdLst/>
              <a:ahLst/>
              <a:cxnLst/>
              <a:rect l="l" t="t" r="r" b="b"/>
              <a:pathLst>
                <a:path w="2353309" h="756284" extrusionOk="0">
                  <a:moveTo>
                    <a:pt x="180065" y="756154"/>
                  </a:moveTo>
                  <a:lnTo>
                    <a:pt x="29283" y="756154"/>
                  </a:lnTo>
                  <a:lnTo>
                    <a:pt x="12120" y="750777"/>
                  </a:lnTo>
                  <a:lnTo>
                    <a:pt x="1771" y="737545"/>
                  </a:lnTo>
                  <a:lnTo>
                    <a:pt x="0" y="720808"/>
                  </a:lnTo>
                  <a:lnTo>
                    <a:pt x="8566" y="704915"/>
                  </a:lnTo>
                  <a:lnTo>
                    <a:pt x="719651" y="8477"/>
                  </a:lnTo>
                  <a:lnTo>
                    <a:pt x="729369" y="2119"/>
                  </a:lnTo>
                  <a:lnTo>
                    <a:pt x="740375" y="0"/>
                  </a:lnTo>
                  <a:lnTo>
                    <a:pt x="751383" y="2119"/>
                  </a:lnTo>
                  <a:lnTo>
                    <a:pt x="761107" y="8477"/>
                  </a:lnTo>
                  <a:lnTo>
                    <a:pt x="980638" y="223489"/>
                  </a:lnTo>
                  <a:lnTo>
                    <a:pt x="740375" y="223489"/>
                  </a:lnTo>
                  <a:lnTo>
                    <a:pt x="729369" y="225604"/>
                  </a:lnTo>
                  <a:lnTo>
                    <a:pt x="719651" y="231951"/>
                  </a:lnTo>
                  <a:lnTo>
                    <a:pt x="187503" y="753104"/>
                  </a:lnTo>
                  <a:lnTo>
                    <a:pt x="180065" y="756154"/>
                  </a:lnTo>
                  <a:close/>
                </a:path>
                <a:path w="2353309" h="756284" extrusionOk="0">
                  <a:moveTo>
                    <a:pt x="1416911" y="403619"/>
                  </a:moveTo>
                  <a:lnTo>
                    <a:pt x="1176647" y="403619"/>
                  </a:lnTo>
                  <a:lnTo>
                    <a:pt x="1187651" y="401506"/>
                  </a:lnTo>
                  <a:lnTo>
                    <a:pt x="1197369" y="395166"/>
                  </a:lnTo>
                  <a:lnTo>
                    <a:pt x="1592176" y="8477"/>
                  </a:lnTo>
                  <a:lnTo>
                    <a:pt x="1601905" y="2119"/>
                  </a:lnTo>
                  <a:lnTo>
                    <a:pt x="1612915" y="0"/>
                  </a:lnTo>
                  <a:lnTo>
                    <a:pt x="1623925" y="2119"/>
                  </a:lnTo>
                  <a:lnTo>
                    <a:pt x="1633654" y="8477"/>
                  </a:lnTo>
                  <a:lnTo>
                    <a:pt x="1853191" y="223489"/>
                  </a:lnTo>
                  <a:lnTo>
                    <a:pt x="1612915" y="223489"/>
                  </a:lnTo>
                  <a:lnTo>
                    <a:pt x="1601905" y="225604"/>
                  </a:lnTo>
                  <a:lnTo>
                    <a:pt x="1592176" y="231951"/>
                  </a:lnTo>
                  <a:lnTo>
                    <a:pt x="1416911" y="403619"/>
                  </a:lnTo>
                  <a:close/>
                </a:path>
                <a:path w="2353309" h="756284" extrusionOk="0">
                  <a:moveTo>
                    <a:pt x="1451475" y="756154"/>
                  </a:moveTo>
                  <a:lnTo>
                    <a:pt x="1300682" y="756154"/>
                  </a:lnTo>
                  <a:lnTo>
                    <a:pt x="1293244" y="753104"/>
                  </a:lnTo>
                  <a:lnTo>
                    <a:pt x="1062507" y="527149"/>
                  </a:lnTo>
                  <a:lnTo>
                    <a:pt x="761107" y="231951"/>
                  </a:lnTo>
                  <a:lnTo>
                    <a:pt x="751383" y="225604"/>
                  </a:lnTo>
                  <a:lnTo>
                    <a:pt x="740375" y="223489"/>
                  </a:lnTo>
                  <a:lnTo>
                    <a:pt x="980638" y="223489"/>
                  </a:lnTo>
                  <a:lnTo>
                    <a:pt x="1155925" y="395166"/>
                  </a:lnTo>
                  <a:lnTo>
                    <a:pt x="1165642" y="401506"/>
                  </a:lnTo>
                  <a:lnTo>
                    <a:pt x="1176647" y="403619"/>
                  </a:lnTo>
                  <a:lnTo>
                    <a:pt x="1416911" y="403619"/>
                  </a:lnTo>
                  <a:lnTo>
                    <a:pt x="1312568" y="505820"/>
                  </a:lnTo>
                  <a:lnTo>
                    <a:pt x="1305840" y="515788"/>
                  </a:lnTo>
                  <a:lnTo>
                    <a:pt x="1303599" y="527204"/>
                  </a:lnTo>
                  <a:lnTo>
                    <a:pt x="1305840" y="538601"/>
                  </a:lnTo>
                  <a:lnTo>
                    <a:pt x="1312568" y="548587"/>
                  </a:lnTo>
                  <a:lnTo>
                    <a:pt x="1472181" y="704915"/>
                  </a:lnTo>
                  <a:lnTo>
                    <a:pt x="1480754" y="720808"/>
                  </a:lnTo>
                  <a:lnTo>
                    <a:pt x="1478985" y="737545"/>
                  </a:lnTo>
                  <a:lnTo>
                    <a:pt x="1468638" y="750777"/>
                  </a:lnTo>
                  <a:lnTo>
                    <a:pt x="1451475" y="756154"/>
                  </a:lnTo>
                  <a:close/>
                </a:path>
                <a:path w="2353309" h="756284" extrusionOk="0">
                  <a:moveTo>
                    <a:pt x="2324011" y="756154"/>
                  </a:moveTo>
                  <a:lnTo>
                    <a:pt x="2173229" y="756154"/>
                  </a:lnTo>
                  <a:lnTo>
                    <a:pt x="2165790" y="753104"/>
                  </a:lnTo>
                  <a:lnTo>
                    <a:pt x="1633654" y="231951"/>
                  </a:lnTo>
                  <a:lnTo>
                    <a:pt x="1623925" y="225604"/>
                  </a:lnTo>
                  <a:lnTo>
                    <a:pt x="1612915" y="223489"/>
                  </a:lnTo>
                  <a:lnTo>
                    <a:pt x="1853191" y="223489"/>
                  </a:lnTo>
                  <a:lnTo>
                    <a:pt x="2344750" y="704915"/>
                  </a:lnTo>
                  <a:lnTo>
                    <a:pt x="2353304" y="720808"/>
                  </a:lnTo>
                  <a:lnTo>
                    <a:pt x="2351525" y="737545"/>
                  </a:lnTo>
                  <a:lnTo>
                    <a:pt x="2341174" y="750777"/>
                  </a:lnTo>
                  <a:lnTo>
                    <a:pt x="2324011" y="756154"/>
                  </a:lnTo>
                  <a:close/>
                </a:path>
                <a:path w="2353309" h="756284" extrusionOk="0">
                  <a:moveTo>
                    <a:pt x="718759" y="499414"/>
                  </a:moveTo>
                  <a:lnTo>
                    <a:pt x="640992" y="499414"/>
                  </a:lnTo>
                  <a:lnTo>
                    <a:pt x="635696" y="494090"/>
                  </a:lnTo>
                  <a:lnTo>
                    <a:pt x="635696" y="415904"/>
                  </a:lnTo>
                  <a:lnTo>
                    <a:pt x="640992" y="410580"/>
                  </a:lnTo>
                  <a:lnTo>
                    <a:pt x="718759" y="410580"/>
                  </a:lnTo>
                  <a:lnTo>
                    <a:pt x="724055" y="415904"/>
                  </a:lnTo>
                  <a:lnTo>
                    <a:pt x="724055" y="494090"/>
                  </a:lnTo>
                  <a:lnTo>
                    <a:pt x="718759" y="499414"/>
                  </a:lnTo>
                  <a:close/>
                </a:path>
                <a:path w="2353309" h="756284" extrusionOk="0">
                  <a:moveTo>
                    <a:pt x="839766" y="499414"/>
                  </a:moveTo>
                  <a:lnTo>
                    <a:pt x="761998" y="499414"/>
                  </a:lnTo>
                  <a:lnTo>
                    <a:pt x="756702" y="494090"/>
                  </a:lnTo>
                  <a:lnTo>
                    <a:pt x="756702" y="415904"/>
                  </a:lnTo>
                  <a:lnTo>
                    <a:pt x="761998" y="410580"/>
                  </a:lnTo>
                  <a:lnTo>
                    <a:pt x="839766" y="410580"/>
                  </a:lnTo>
                  <a:lnTo>
                    <a:pt x="845062" y="415904"/>
                  </a:lnTo>
                  <a:lnTo>
                    <a:pt x="845062" y="494090"/>
                  </a:lnTo>
                  <a:lnTo>
                    <a:pt x="839766" y="499414"/>
                  </a:lnTo>
                  <a:close/>
                </a:path>
                <a:path w="2353309" h="756284" extrusionOk="0">
                  <a:moveTo>
                    <a:pt x="1598190" y="499414"/>
                  </a:moveTo>
                  <a:lnTo>
                    <a:pt x="1520401" y="499414"/>
                  </a:lnTo>
                  <a:lnTo>
                    <a:pt x="1515116" y="494090"/>
                  </a:lnTo>
                  <a:lnTo>
                    <a:pt x="1515116" y="415904"/>
                  </a:lnTo>
                  <a:lnTo>
                    <a:pt x="1520401" y="410580"/>
                  </a:lnTo>
                  <a:lnTo>
                    <a:pt x="1598190" y="410580"/>
                  </a:lnTo>
                  <a:lnTo>
                    <a:pt x="1603475" y="415904"/>
                  </a:lnTo>
                  <a:lnTo>
                    <a:pt x="1603475" y="494090"/>
                  </a:lnTo>
                  <a:lnTo>
                    <a:pt x="1598190" y="499414"/>
                  </a:lnTo>
                  <a:close/>
                </a:path>
                <a:path w="2353309" h="756284" extrusionOk="0">
                  <a:moveTo>
                    <a:pt x="1719186" y="499414"/>
                  </a:moveTo>
                  <a:lnTo>
                    <a:pt x="1641429" y="499414"/>
                  </a:lnTo>
                  <a:lnTo>
                    <a:pt x="1636133" y="494090"/>
                  </a:lnTo>
                  <a:lnTo>
                    <a:pt x="1636133" y="415904"/>
                  </a:lnTo>
                  <a:lnTo>
                    <a:pt x="1641429" y="410580"/>
                  </a:lnTo>
                  <a:lnTo>
                    <a:pt x="1719186" y="410580"/>
                  </a:lnTo>
                  <a:lnTo>
                    <a:pt x="1724504" y="415904"/>
                  </a:lnTo>
                  <a:lnTo>
                    <a:pt x="1724504" y="494090"/>
                  </a:lnTo>
                  <a:lnTo>
                    <a:pt x="1719186" y="499414"/>
                  </a:lnTo>
                  <a:close/>
                </a:path>
                <a:path w="2353309" h="756284" extrusionOk="0">
                  <a:moveTo>
                    <a:pt x="718759" y="615972"/>
                  </a:moveTo>
                  <a:lnTo>
                    <a:pt x="640992" y="615972"/>
                  </a:lnTo>
                  <a:lnTo>
                    <a:pt x="635696" y="610659"/>
                  </a:lnTo>
                  <a:lnTo>
                    <a:pt x="635696" y="532462"/>
                  </a:lnTo>
                  <a:lnTo>
                    <a:pt x="640992" y="527149"/>
                  </a:lnTo>
                  <a:lnTo>
                    <a:pt x="718759" y="527149"/>
                  </a:lnTo>
                  <a:lnTo>
                    <a:pt x="724055" y="532462"/>
                  </a:lnTo>
                  <a:lnTo>
                    <a:pt x="724055" y="610659"/>
                  </a:lnTo>
                  <a:lnTo>
                    <a:pt x="718759" y="615972"/>
                  </a:lnTo>
                  <a:close/>
                </a:path>
                <a:path w="2353309" h="756284" extrusionOk="0">
                  <a:moveTo>
                    <a:pt x="839766" y="615972"/>
                  </a:moveTo>
                  <a:lnTo>
                    <a:pt x="761998" y="615972"/>
                  </a:lnTo>
                  <a:lnTo>
                    <a:pt x="756702" y="610659"/>
                  </a:lnTo>
                  <a:lnTo>
                    <a:pt x="756702" y="532462"/>
                  </a:lnTo>
                  <a:lnTo>
                    <a:pt x="761998" y="527149"/>
                  </a:lnTo>
                  <a:lnTo>
                    <a:pt x="839766" y="527149"/>
                  </a:lnTo>
                  <a:lnTo>
                    <a:pt x="845062" y="532462"/>
                  </a:lnTo>
                  <a:lnTo>
                    <a:pt x="845062" y="610659"/>
                  </a:lnTo>
                  <a:lnTo>
                    <a:pt x="839766" y="615972"/>
                  </a:lnTo>
                  <a:close/>
                </a:path>
                <a:path w="2353309" h="756284" extrusionOk="0">
                  <a:moveTo>
                    <a:pt x="1598190" y="615972"/>
                  </a:moveTo>
                  <a:lnTo>
                    <a:pt x="1520401" y="615972"/>
                  </a:lnTo>
                  <a:lnTo>
                    <a:pt x="1515116" y="610659"/>
                  </a:lnTo>
                  <a:lnTo>
                    <a:pt x="1515116" y="532462"/>
                  </a:lnTo>
                  <a:lnTo>
                    <a:pt x="1520401" y="527149"/>
                  </a:lnTo>
                  <a:lnTo>
                    <a:pt x="1598190" y="527149"/>
                  </a:lnTo>
                  <a:lnTo>
                    <a:pt x="1603475" y="532462"/>
                  </a:lnTo>
                  <a:lnTo>
                    <a:pt x="1603475" y="610659"/>
                  </a:lnTo>
                  <a:lnTo>
                    <a:pt x="1598190" y="615972"/>
                  </a:lnTo>
                  <a:close/>
                </a:path>
                <a:path w="2353309" h="756284" extrusionOk="0">
                  <a:moveTo>
                    <a:pt x="1719186" y="615972"/>
                  </a:moveTo>
                  <a:lnTo>
                    <a:pt x="1641429" y="615972"/>
                  </a:lnTo>
                  <a:lnTo>
                    <a:pt x="1636133" y="610659"/>
                  </a:lnTo>
                  <a:lnTo>
                    <a:pt x="1636133" y="532462"/>
                  </a:lnTo>
                  <a:lnTo>
                    <a:pt x="1641429" y="527149"/>
                  </a:lnTo>
                  <a:lnTo>
                    <a:pt x="1719186" y="527149"/>
                  </a:lnTo>
                  <a:lnTo>
                    <a:pt x="1724504" y="532462"/>
                  </a:lnTo>
                  <a:lnTo>
                    <a:pt x="1724504" y="610659"/>
                  </a:lnTo>
                  <a:lnTo>
                    <a:pt x="1719186" y="615972"/>
                  </a:lnTo>
                  <a:close/>
                </a:path>
              </a:pathLst>
            </a:custGeom>
            <a:solidFill>
              <a:srgbClr val="00673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b="0" u="none" strike="noStrike">
                <a:solidFill>
                  <a:srgbClr val="000000"/>
                </a:solidFill>
                <a:latin typeface="Arial"/>
                <a:ea typeface="Arial"/>
                <a:cs typeface="Arial"/>
                <a:sym typeface="Arial"/>
              </a:endParaRPr>
            </a:p>
          </p:txBody>
        </p:sp>
      </p:grpSp>
      <p:sp>
        <p:nvSpPr>
          <p:cNvPr id="15" name="Google Shape;15;p34"/>
          <p:cNvSpPr/>
          <p:nvPr/>
        </p:nvSpPr>
        <p:spPr>
          <a:xfrm>
            <a:off x="1028880" y="8989560"/>
            <a:ext cx="13017240" cy="48960"/>
          </a:xfrm>
          <a:custGeom>
            <a:avLst/>
            <a:gdLst/>
            <a:ahLst/>
            <a:cxnLst/>
            <a:rect l="l" t="t" r="r" b="b"/>
            <a:pathLst>
              <a:path w="13020675" h="52704" extrusionOk="0">
                <a:moveTo>
                  <a:pt x="0" y="52397"/>
                </a:moveTo>
                <a:lnTo>
                  <a:pt x="13020664" y="0"/>
                </a:lnTo>
              </a:path>
            </a:pathLst>
          </a:custGeom>
          <a:noFill/>
          <a:ln w="104750" cap="flat" cmpd="sng">
            <a:solidFill>
              <a:srgbClr val="5CC22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400" b="0" u="none" strike="noStrike">
              <a:solidFill>
                <a:srgbClr val="000000"/>
              </a:solidFill>
              <a:latin typeface="Arial"/>
              <a:ea typeface="Arial"/>
              <a:cs typeface="Arial"/>
              <a:sym typeface="Arial"/>
            </a:endParaRPr>
          </a:p>
        </p:txBody>
      </p:sp>
      <p:sp>
        <p:nvSpPr>
          <p:cNvPr id="16" name="Google Shape;16;p34"/>
          <p:cNvSpPr/>
          <p:nvPr/>
        </p:nvSpPr>
        <p:spPr>
          <a:xfrm>
            <a:off x="2888280" y="9252360"/>
            <a:ext cx="5390280" cy="761400"/>
          </a:xfrm>
          <a:prstGeom prst="rect">
            <a:avLst/>
          </a:prstGeom>
          <a:noFill/>
          <a:ln>
            <a:noFill/>
          </a:ln>
        </p:spPr>
        <p:txBody>
          <a:bodyPr spcFirstLastPara="1" wrap="square" lIns="90000" tIns="45000" rIns="90000" bIns="45000" anchor="t" anchorCtr="0">
            <a:spAutoFit/>
          </a:bodyPr>
          <a:lstStyle/>
          <a:p>
            <a:pPr marL="12600" marR="0" lvl="0" indent="0" algn="just" rtl="0">
              <a:lnSpc>
                <a:spcPct val="100000"/>
              </a:lnSpc>
              <a:spcBef>
                <a:spcPts val="0"/>
              </a:spcBef>
              <a:spcAft>
                <a:spcPts val="0"/>
              </a:spcAft>
              <a:buNone/>
            </a:pPr>
            <a:r>
              <a:rPr lang="en-GB" sz="1100" b="0" u="none" strike="noStrike">
                <a:solidFill>
                  <a:schemeClr val="dk1"/>
                </a:solidFill>
                <a:latin typeface="Calibri"/>
                <a:ea typeface="Calibri"/>
                <a:cs typeface="Calibri"/>
                <a:sym typeface="Calibri"/>
              </a:rPr>
              <a:t>"The European Commission support for the production of this publication does not constitute endorsement of the contents which reflects the views only of the authors, and the Commission cannot be held responsible for  any use which may be made of the information contained therein."</a:t>
            </a:r>
            <a:endParaRPr sz="1100" b="0" u="none" strike="noStrike">
              <a:solidFill>
                <a:srgbClr val="000000"/>
              </a:solidFill>
              <a:latin typeface="Arial"/>
              <a:ea typeface="Arial"/>
              <a:cs typeface="Arial"/>
              <a:sym typeface="Arial"/>
            </a:endParaRPr>
          </a:p>
        </p:txBody>
      </p:sp>
      <p:sp>
        <p:nvSpPr>
          <p:cNvPr id="17" name="Google Shape;17;p34"/>
          <p:cNvSpPr/>
          <p:nvPr/>
        </p:nvSpPr>
        <p:spPr>
          <a:xfrm>
            <a:off x="9861120" y="9250200"/>
            <a:ext cx="6731640" cy="1085400"/>
          </a:xfrm>
          <a:prstGeom prst="rect">
            <a:avLst/>
          </a:prstGeom>
          <a:noFill/>
          <a:ln>
            <a:noFill/>
          </a:ln>
        </p:spPr>
        <p:txBody>
          <a:bodyPr spcFirstLastPara="1" wrap="square" lIns="90000" tIns="45000" rIns="90000" bIns="45000" anchor="t" anchorCtr="0">
            <a:spAutoFit/>
          </a:bodyPr>
          <a:lstStyle/>
          <a:p>
            <a:pPr marL="12600" marR="0" lvl="0" indent="0" algn="just" rtl="0">
              <a:lnSpc>
                <a:spcPct val="100000"/>
              </a:lnSpc>
              <a:spcBef>
                <a:spcPts val="0"/>
              </a:spcBef>
              <a:spcAft>
                <a:spcPts val="0"/>
              </a:spcAft>
              <a:buNone/>
            </a:pPr>
            <a:r>
              <a:rPr lang="en-GB" sz="1100" b="0" u="none" strike="noStrike">
                <a:solidFill>
                  <a:schemeClr val="dk1"/>
                </a:solidFill>
                <a:latin typeface="Calibri"/>
                <a:ea typeface="Calibri"/>
                <a:cs typeface="Calibri"/>
                <a:sym typeface="Calibri"/>
              </a:rPr>
              <a:t>Legal description – Creative Commons licensing:</a:t>
            </a:r>
            <a:endParaRPr sz="1100" b="0" u="none" strike="noStrike">
              <a:solidFill>
                <a:srgbClr val="000000"/>
              </a:solidFill>
              <a:latin typeface="Arial"/>
              <a:ea typeface="Arial"/>
              <a:cs typeface="Arial"/>
              <a:sym typeface="Arial"/>
            </a:endParaRPr>
          </a:p>
          <a:p>
            <a:pPr marL="12600" marR="0" lvl="0" indent="0" algn="just" rtl="0">
              <a:lnSpc>
                <a:spcPct val="110000"/>
              </a:lnSpc>
              <a:spcBef>
                <a:spcPts val="0"/>
              </a:spcBef>
              <a:spcAft>
                <a:spcPts val="0"/>
              </a:spcAft>
              <a:buNone/>
            </a:pPr>
            <a:r>
              <a:rPr lang="en-GB" sz="1100" b="0" u="none" strike="noStrike">
                <a:solidFill>
                  <a:schemeClr val="dk1"/>
                </a:solidFill>
                <a:latin typeface="Calibri"/>
                <a:ea typeface="Calibri"/>
                <a:cs typeface="Calibri"/>
                <a:sym typeface="Calibri"/>
              </a:rPr>
              <a:t>The materials published on the Eureca project website are classified as Open Educational Resources' (OER) and can be freely (without  permission of their creators): downloaded, used, reused, copied, adapted, and shared by users, with information about the source of their  origin.</a:t>
            </a:r>
            <a:endParaRPr sz="1100" b="0" u="none" strike="noStrike">
              <a:solidFill>
                <a:srgbClr val="000000"/>
              </a:solidFill>
              <a:latin typeface="Arial"/>
              <a:ea typeface="Arial"/>
              <a:cs typeface="Arial"/>
              <a:sym typeface="Arial"/>
            </a:endParaRPr>
          </a:p>
          <a:p>
            <a:pPr marL="12600" marR="0" lvl="0" indent="0" algn="l" rtl="0">
              <a:lnSpc>
                <a:spcPct val="100000"/>
              </a:lnSpc>
              <a:spcBef>
                <a:spcPts val="0"/>
              </a:spcBef>
              <a:spcAft>
                <a:spcPts val="0"/>
              </a:spcAft>
              <a:buNone/>
            </a:pPr>
            <a:endParaRPr sz="1800" b="0" u="none" strike="noStrike">
              <a:solidFill>
                <a:srgbClr val="000000"/>
              </a:solidFill>
              <a:latin typeface="Arial"/>
              <a:ea typeface="Arial"/>
              <a:cs typeface="Arial"/>
              <a:sym typeface="Arial"/>
            </a:endParaRPr>
          </a:p>
        </p:txBody>
      </p:sp>
      <p:pic>
        <p:nvPicPr>
          <p:cNvPr id="18" name="Google Shape;18;p34"/>
          <p:cNvPicPr preferRelativeResize="0"/>
          <p:nvPr/>
        </p:nvPicPr>
        <p:blipFill rotWithShape="1">
          <a:blip r:embed="rId5">
            <a:alphaModFix/>
          </a:blip>
          <a:srcRect/>
          <a:stretch/>
        </p:blipFill>
        <p:spPr>
          <a:xfrm>
            <a:off x="5181480" y="2095560"/>
            <a:ext cx="7555320" cy="4248360"/>
          </a:xfrm>
          <a:prstGeom prst="rect">
            <a:avLst/>
          </a:prstGeom>
          <a:noFill/>
          <a:ln>
            <a:noFill/>
          </a:ln>
        </p:spPr>
      </p:pic>
      <p:sp>
        <p:nvSpPr>
          <p:cNvPr id="19" name="Google Shape;19;p34"/>
          <p:cNvSpPr/>
          <p:nvPr/>
        </p:nvSpPr>
        <p:spPr>
          <a:xfrm>
            <a:off x="7440839" y="5473440"/>
            <a:ext cx="3313019" cy="714240"/>
          </a:xfrm>
          <a:prstGeom prst="rect">
            <a:avLst/>
          </a:prstGeom>
          <a:noFill/>
          <a:ln>
            <a:noFill/>
          </a:ln>
        </p:spPr>
        <p:txBody>
          <a:bodyPr spcFirstLastPara="1" wrap="square" lIns="0" tIns="271800" rIns="0" bIns="0" anchor="t" anchorCtr="0">
            <a:spAutoFit/>
          </a:bodyPr>
          <a:lstStyle/>
          <a:p>
            <a:pPr marL="0" marR="0" lvl="0" indent="0" algn="ctr" rtl="0">
              <a:lnSpc>
                <a:spcPct val="100000"/>
              </a:lnSpc>
              <a:spcBef>
                <a:spcPts val="0"/>
              </a:spcBef>
              <a:spcAft>
                <a:spcPts val="0"/>
              </a:spcAft>
              <a:buNone/>
            </a:pPr>
            <a:r>
              <a:rPr lang="en-GB" sz="2900" b="0" u="sng" strike="noStrike" dirty="0">
                <a:solidFill>
                  <a:srgbClr val="0E181D"/>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www.eurecaedu.eu</a:t>
            </a:r>
            <a:endParaRPr sz="2900" b="0" u="none" strike="noStrike" dirty="0">
              <a:solidFill>
                <a:srgbClr val="000000"/>
              </a:solidFill>
              <a:latin typeface="Arial"/>
              <a:ea typeface="Arial"/>
              <a:cs typeface="Arial"/>
              <a:sym typeface="Arial"/>
            </a:endParaRPr>
          </a:p>
        </p:txBody>
      </p:sp>
      <p:sp>
        <p:nvSpPr>
          <p:cNvPr id="20" name="Google Shape;20;p34"/>
          <p:cNvSpPr txBox="1">
            <a:spLocks noGrp="1"/>
          </p:cNvSpPr>
          <p:nvPr>
            <p:ph type="title"/>
          </p:nvPr>
        </p:nvSpPr>
        <p:spPr>
          <a:xfrm>
            <a:off x="914400" y="410400"/>
            <a:ext cx="16458480" cy="17172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
        <p:cNvGrpSpPr/>
        <p:nvPr/>
      </p:nvGrpSpPr>
      <p:grpSpPr>
        <a:xfrm>
          <a:off x="0" y="0"/>
          <a:ext cx="0" cy="0"/>
          <a:chOff x="0" y="0"/>
          <a:chExt cx="0" cy="0"/>
        </a:xfrm>
      </p:grpSpPr>
      <p:pic>
        <p:nvPicPr>
          <p:cNvPr id="26" name="Google Shape;26;p36"/>
          <p:cNvPicPr preferRelativeResize="0"/>
          <p:nvPr/>
        </p:nvPicPr>
        <p:blipFill rotWithShape="1">
          <a:blip r:embed="rId4">
            <a:alphaModFix/>
          </a:blip>
          <a:srcRect/>
          <a:stretch/>
        </p:blipFill>
        <p:spPr>
          <a:xfrm>
            <a:off x="1151640" y="9456120"/>
            <a:ext cx="1644120" cy="358200"/>
          </a:xfrm>
          <a:prstGeom prst="rect">
            <a:avLst/>
          </a:prstGeom>
          <a:noFill/>
          <a:ln>
            <a:noFill/>
          </a:ln>
        </p:spPr>
      </p:pic>
      <p:pic>
        <p:nvPicPr>
          <p:cNvPr id="27" name="Google Shape;27;p36"/>
          <p:cNvPicPr preferRelativeResize="0"/>
          <p:nvPr/>
        </p:nvPicPr>
        <p:blipFill rotWithShape="1">
          <a:blip r:embed="rId5">
            <a:alphaModFix/>
          </a:blip>
          <a:srcRect/>
          <a:stretch/>
        </p:blipFill>
        <p:spPr>
          <a:xfrm>
            <a:off x="8514360" y="9367200"/>
            <a:ext cx="1110960" cy="396360"/>
          </a:xfrm>
          <a:prstGeom prst="rect">
            <a:avLst/>
          </a:prstGeom>
          <a:noFill/>
          <a:ln>
            <a:noFill/>
          </a:ln>
        </p:spPr>
      </p:pic>
      <p:grpSp>
        <p:nvGrpSpPr>
          <p:cNvPr id="28" name="Google Shape;28;p36"/>
          <p:cNvGrpSpPr/>
          <p:nvPr/>
        </p:nvGrpSpPr>
        <p:grpSpPr>
          <a:xfrm>
            <a:off x="14243040" y="7925040"/>
            <a:ext cx="2878560" cy="1072800"/>
            <a:chOff x="14243040" y="7925040"/>
            <a:chExt cx="2878560" cy="1072800"/>
          </a:xfrm>
        </p:grpSpPr>
        <p:sp>
          <p:nvSpPr>
            <p:cNvPr id="29" name="Google Shape;29;p36"/>
            <p:cNvSpPr/>
            <p:nvPr/>
          </p:nvSpPr>
          <p:spPr>
            <a:xfrm>
              <a:off x="14281200" y="7925040"/>
              <a:ext cx="2840400" cy="1027800"/>
            </a:xfrm>
            <a:custGeom>
              <a:avLst/>
              <a:gdLst/>
              <a:ahLst/>
              <a:cxnLst/>
              <a:rect l="l" t="t" r="r" b="b"/>
              <a:pathLst>
                <a:path w="2844165" h="1031240" extrusionOk="0">
                  <a:moveTo>
                    <a:pt x="2250706" y="911788"/>
                  </a:moveTo>
                  <a:lnTo>
                    <a:pt x="2248814" y="907787"/>
                  </a:lnTo>
                  <a:lnTo>
                    <a:pt x="2221909" y="775097"/>
                  </a:lnTo>
                  <a:lnTo>
                    <a:pt x="2255200" y="678693"/>
                  </a:lnTo>
                  <a:lnTo>
                    <a:pt x="2306276" y="619888"/>
                  </a:lnTo>
                  <a:lnTo>
                    <a:pt x="2332726" y="599995"/>
                  </a:lnTo>
                  <a:lnTo>
                    <a:pt x="2349686" y="628486"/>
                  </a:lnTo>
                  <a:lnTo>
                    <a:pt x="2374745" y="702368"/>
                  </a:lnTo>
                  <a:lnTo>
                    <a:pt x="2374519" y="706506"/>
                  </a:lnTo>
                  <a:lnTo>
                    <a:pt x="2315347" y="706506"/>
                  </a:lnTo>
                  <a:lnTo>
                    <a:pt x="2293840" y="751700"/>
                  </a:lnTo>
                  <a:lnTo>
                    <a:pt x="2276852" y="808939"/>
                  </a:lnTo>
                  <a:lnTo>
                    <a:pt x="2264608" y="864973"/>
                  </a:lnTo>
                  <a:lnTo>
                    <a:pt x="2257329" y="906552"/>
                  </a:lnTo>
                  <a:lnTo>
                    <a:pt x="2256633" y="910946"/>
                  </a:lnTo>
                  <a:lnTo>
                    <a:pt x="2250706" y="911788"/>
                  </a:lnTo>
                  <a:close/>
                </a:path>
                <a:path w="2844165" h="1031240" extrusionOk="0">
                  <a:moveTo>
                    <a:pt x="2290933" y="919736"/>
                  </a:moveTo>
                  <a:lnTo>
                    <a:pt x="2285756" y="916631"/>
                  </a:lnTo>
                  <a:lnTo>
                    <a:pt x="2286811" y="912291"/>
                  </a:lnTo>
                  <a:lnTo>
                    <a:pt x="2307796" y="811834"/>
                  </a:lnTo>
                  <a:lnTo>
                    <a:pt x="2315769" y="748684"/>
                  </a:lnTo>
                  <a:lnTo>
                    <a:pt x="2316397" y="715892"/>
                  </a:lnTo>
                  <a:lnTo>
                    <a:pt x="2315347" y="706506"/>
                  </a:lnTo>
                  <a:lnTo>
                    <a:pt x="2374519" y="706506"/>
                  </a:lnTo>
                  <a:lnTo>
                    <a:pt x="2369167" y="804249"/>
                  </a:lnTo>
                  <a:lnTo>
                    <a:pt x="2294217" y="916740"/>
                  </a:lnTo>
                  <a:lnTo>
                    <a:pt x="2290933" y="919736"/>
                  </a:lnTo>
                  <a:close/>
                </a:path>
                <a:path w="2844165" h="1031240" extrusionOk="0">
                  <a:moveTo>
                    <a:pt x="2336173" y="972822"/>
                  </a:moveTo>
                  <a:lnTo>
                    <a:pt x="2328604" y="965541"/>
                  </a:lnTo>
                  <a:lnTo>
                    <a:pt x="2332030" y="958577"/>
                  </a:lnTo>
                  <a:lnTo>
                    <a:pt x="2484491" y="777730"/>
                  </a:lnTo>
                  <a:lnTo>
                    <a:pt x="2652462" y="719423"/>
                  </a:lnTo>
                  <a:lnTo>
                    <a:pt x="2788232" y="726416"/>
                  </a:lnTo>
                  <a:lnTo>
                    <a:pt x="2844091" y="741467"/>
                  </a:lnTo>
                  <a:lnTo>
                    <a:pt x="2823461" y="795759"/>
                  </a:lnTo>
                  <a:lnTo>
                    <a:pt x="2799601" y="832727"/>
                  </a:lnTo>
                  <a:lnTo>
                    <a:pt x="2679530" y="832727"/>
                  </a:lnTo>
                  <a:lnTo>
                    <a:pt x="2633373" y="840500"/>
                  </a:lnTo>
                  <a:lnTo>
                    <a:pt x="2580856" y="856535"/>
                  </a:lnTo>
                  <a:lnTo>
                    <a:pt x="2525411" y="878215"/>
                  </a:lnTo>
                  <a:lnTo>
                    <a:pt x="2470466" y="902921"/>
                  </a:lnTo>
                  <a:lnTo>
                    <a:pt x="2419453" y="928035"/>
                  </a:lnTo>
                  <a:lnTo>
                    <a:pt x="2375800" y="950940"/>
                  </a:lnTo>
                  <a:lnTo>
                    <a:pt x="2342937" y="969017"/>
                  </a:lnTo>
                  <a:lnTo>
                    <a:pt x="2336173" y="972822"/>
                  </a:lnTo>
                  <a:close/>
                </a:path>
                <a:path w="2844165" h="1031240" extrusionOk="0">
                  <a:moveTo>
                    <a:pt x="2368939" y="1031057"/>
                  </a:moveTo>
                  <a:lnTo>
                    <a:pt x="2361262" y="1029778"/>
                  </a:lnTo>
                  <a:lnTo>
                    <a:pt x="2359924" y="1019283"/>
                  </a:lnTo>
                  <a:lnTo>
                    <a:pt x="2366993" y="1016036"/>
                  </a:lnTo>
                  <a:lnTo>
                    <a:pt x="2527207" y="936307"/>
                  </a:lnTo>
                  <a:lnTo>
                    <a:pt x="2622266" y="878971"/>
                  </a:lnTo>
                  <a:lnTo>
                    <a:pt x="2667823" y="844340"/>
                  </a:lnTo>
                  <a:lnTo>
                    <a:pt x="2679530" y="832727"/>
                  </a:lnTo>
                  <a:lnTo>
                    <a:pt x="2799601" y="832727"/>
                  </a:lnTo>
                  <a:lnTo>
                    <a:pt x="2749482" y="910379"/>
                  </a:lnTo>
                  <a:lnTo>
                    <a:pt x="2604020" y="1012940"/>
                  </a:lnTo>
                  <a:lnTo>
                    <a:pt x="2368939" y="1031057"/>
                  </a:lnTo>
                  <a:close/>
                </a:path>
                <a:path w="2844165" h="1031240" extrusionOk="0">
                  <a:moveTo>
                    <a:pt x="553169" y="319708"/>
                  </a:moveTo>
                  <a:lnTo>
                    <a:pt x="549884" y="316712"/>
                  </a:lnTo>
                  <a:lnTo>
                    <a:pt x="474933" y="204240"/>
                  </a:lnTo>
                  <a:lnTo>
                    <a:pt x="469351" y="102369"/>
                  </a:lnTo>
                  <a:lnTo>
                    <a:pt x="494406" y="28491"/>
                  </a:lnTo>
                  <a:lnTo>
                    <a:pt x="511365" y="0"/>
                  </a:lnTo>
                  <a:lnTo>
                    <a:pt x="537817" y="19893"/>
                  </a:lnTo>
                  <a:lnTo>
                    <a:pt x="588896" y="78698"/>
                  </a:lnTo>
                  <a:lnTo>
                    <a:pt x="598501" y="106511"/>
                  </a:lnTo>
                  <a:lnTo>
                    <a:pt x="528743" y="106511"/>
                  </a:lnTo>
                  <a:lnTo>
                    <a:pt x="527692" y="115894"/>
                  </a:lnTo>
                  <a:lnTo>
                    <a:pt x="528318" y="148681"/>
                  </a:lnTo>
                  <a:lnTo>
                    <a:pt x="536290" y="211829"/>
                  </a:lnTo>
                  <a:lnTo>
                    <a:pt x="557279" y="312296"/>
                  </a:lnTo>
                  <a:lnTo>
                    <a:pt x="558334" y="316636"/>
                  </a:lnTo>
                  <a:lnTo>
                    <a:pt x="553169" y="319708"/>
                  </a:lnTo>
                  <a:close/>
                </a:path>
                <a:path w="2844165" h="1031240" extrusionOk="0">
                  <a:moveTo>
                    <a:pt x="593385" y="311793"/>
                  </a:moveTo>
                  <a:lnTo>
                    <a:pt x="587458" y="310918"/>
                  </a:lnTo>
                  <a:lnTo>
                    <a:pt x="586773" y="306534"/>
                  </a:lnTo>
                  <a:lnTo>
                    <a:pt x="579492" y="264956"/>
                  </a:lnTo>
                  <a:lnTo>
                    <a:pt x="567244" y="208925"/>
                  </a:lnTo>
                  <a:lnTo>
                    <a:pt x="550253" y="151692"/>
                  </a:lnTo>
                  <a:lnTo>
                    <a:pt x="528743" y="106511"/>
                  </a:lnTo>
                  <a:lnTo>
                    <a:pt x="598501" y="106511"/>
                  </a:lnTo>
                  <a:lnTo>
                    <a:pt x="622190" y="175102"/>
                  </a:lnTo>
                  <a:lnTo>
                    <a:pt x="595288" y="307792"/>
                  </a:lnTo>
                  <a:lnTo>
                    <a:pt x="593385" y="311793"/>
                  </a:lnTo>
                  <a:close/>
                </a:path>
                <a:path w="2844165" h="1031240" extrusionOk="0">
                  <a:moveTo>
                    <a:pt x="475151" y="431040"/>
                  </a:moveTo>
                  <a:lnTo>
                    <a:pt x="240075" y="412931"/>
                  </a:lnTo>
                  <a:lnTo>
                    <a:pt x="94612" y="310365"/>
                  </a:lnTo>
                  <a:lnTo>
                    <a:pt x="20631" y="195736"/>
                  </a:lnTo>
                  <a:lnTo>
                    <a:pt x="0" y="141438"/>
                  </a:lnTo>
                  <a:lnTo>
                    <a:pt x="55858" y="126394"/>
                  </a:lnTo>
                  <a:lnTo>
                    <a:pt x="191628" y="119416"/>
                  </a:lnTo>
                  <a:lnTo>
                    <a:pt x="359599" y="177735"/>
                  </a:lnTo>
                  <a:lnTo>
                    <a:pt x="405964" y="232732"/>
                  </a:lnTo>
                  <a:lnTo>
                    <a:pt x="164582" y="232732"/>
                  </a:lnTo>
                  <a:lnTo>
                    <a:pt x="176286" y="244340"/>
                  </a:lnTo>
                  <a:lnTo>
                    <a:pt x="221836" y="278960"/>
                  </a:lnTo>
                  <a:lnTo>
                    <a:pt x="316891" y="336285"/>
                  </a:lnTo>
                  <a:lnTo>
                    <a:pt x="477109" y="416008"/>
                  </a:lnTo>
                  <a:lnTo>
                    <a:pt x="484178" y="419255"/>
                  </a:lnTo>
                  <a:lnTo>
                    <a:pt x="482818" y="429750"/>
                  </a:lnTo>
                  <a:lnTo>
                    <a:pt x="475151" y="431040"/>
                  </a:lnTo>
                  <a:close/>
                </a:path>
                <a:path w="2844165" h="1031240" extrusionOk="0">
                  <a:moveTo>
                    <a:pt x="507907" y="372805"/>
                  </a:moveTo>
                  <a:lnTo>
                    <a:pt x="468291" y="350947"/>
                  </a:lnTo>
                  <a:lnTo>
                    <a:pt x="424638" y="328041"/>
                  </a:lnTo>
                  <a:lnTo>
                    <a:pt x="373626" y="302923"/>
                  </a:lnTo>
                  <a:lnTo>
                    <a:pt x="318684" y="278214"/>
                  </a:lnTo>
                  <a:lnTo>
                    <a:pt x="263242" y="256532"/>
                  </a:lnTo>
                  <a:lnTo>
                    <a:pt x="210732" y="240499"/>
                  </a:lnTo>
                  <a:lnTo>
                    <a:pt x="164582" y="232732"/>
                  </a:lnTo>
                  <a:lnTo>
                    <a:pt x="405964" y="232732"/>
                  </a:lnTo>
                  <a:lnTo>
                    <a:pt x="512061" y="358582"/>
                  </a:lnTo>
                  <a:lnTo>
                    <a:pt x="515498" y="365557"/>
                  </a:lnTo>
                  <a:lnTo>
                    <a:pt x="507907" y="372805"/>
                  </a:lnTo>
                  <a:close/>
                </a:path>
              </a:pathLst>
            </a:custGeom>
            <a:solidFill>
              <a:srgbClr val="8BC24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b="0" u="none" strike="noStrike">
                <a:solidFill>
                  <a:srgbClr val="000000"/>
                </a:solidFill>
                <a:latin typeface="Arial"/>
                <a:ea typeface="Arial"/>
                <a:cs typeface="Arial"/>
                <a:sym typeface="Arial"/>
              </a:endParaRPr>
            </a:p>
          </p:txBody>
        </p:sp>
        <p:sp>
          <p:nvSpPr>
            <p:cNvPr id="30" name="Google Shape;30;p36"/>
            <p:cNvSpPr/>
            <p:nvPr/>
          </p:nvSpPr>
          <p:spPr>
            <a:xfrm>
              <a:off x="14243040" y="8245080"/>
              <a:ext cx="2349720" cy="752760"/>
            </a:xfrm>
            <a:custGeom>
              <a:avLst/>
              <a:gdLst/>
              <a:ahLst/>
              <a:cxnLst/>
              <a:rect l="l" t="t" r="r" b="b"/>
              <a:pathLst>
                <a:path w="2353309" h="756284" extrusionOk="0">
                  <a:moveTo>
                    <a:pt x="180065" y="756154"/>
                  </a:moveTo>
                  <a:lnTo>
                    <a:pt x="29283" y="756154"/>
                  </a:lnTo>
                  <a:lnTo>
                    <a:pt x="12120" y="750777"/>
                  </a:lnTo>
                  <a:lnTo>
                    <a:pt x="1771" y="737545"/>
                  </a:lnTo>
                  <a:lnTo>
                    <a:pt x="0" y="720808"/>
                  </a:lnTo>
                  <a:lnTo>
                    <a:pt x="8566" y="704915"/>
                  </a:lnTo>
                  <a:lnTo>
                    <a:pt x="719651" y="8477"/>
                  </a:lnTo>
                  <a:lnTo>
                    <a:pt x="729369" y="2119"/>
                  </a:lnTo>
                  <a:lnTo>
                    <a:pt x="740375" y="0"/>
                  </a:lnTo>
                  <a:lnTo>
                    <a:pt x="751383" y="2119"/>
                  </a:lnTo>
                  <a:lnTo>
                    <a:pt x="761107" y="8477"/>
                  </a:lnTo>
                  <a:lnTo>
                    <a:pt x="980638" y="223489"/>
                  </a:lnTo>
                  <a:lnTo>
                    <a:pt x="740375" y="223489"/>
                  </a:lnTo>
                  <a:lnTo>
                    <a:pt x="729369" y="225604"/>
                  </a:lnTo>
                  <a:lnTo>
                    <a:pt x="719651" y="231951"/>
                  </a:lnTo>
                  <a:lnTo>
                    <a:pt x="187503" y="753104"/>
                  </a:lnTo>
                  <a:lnTo>
                    <a:pt x="180065" y="756154"/>
                  </a:lnTo>
                  <a:close/>
                </a:path>
                <a:path w="2353309" h="756284" extrusionOk="0">
                  <a:moveTo>
                    <a:pt x="1416911" y="403619"/>
                  </a:moveTo>
                  <a:lnTo>
                    <a:pt x="1176647" y="403619"/>
                  </a:lnTo>
                  <a:lnTo>
                    <a:pt x="1187651" y="401506"/>
                  </a:lnTo>
                  <a:lnTo>
                    <a:pt x="1197369" y="395166"/>
                  </a:lnTo>
                  <a:lnTo>
                    <a:pt x="1592176" y="8477"/>
                  </a:lnTo>
                  <a:lnTo>
                    <a:pt x="1601905" y="2119"/>
                  </a:lnTo>
                  <a:lnTo>
                    <a:pt x="1612915" y="0"/>
                  </a:lnTo>
                  <a:lnTo>
                    <a:pt x="1623925" y="2119"/>
                  </a:lnTo>
                  <a:lnTo>
                    <a:pt x="1633654" y="8477"/>
                  </a:lnTo>
                  <a:lnTo>
                    <a:pt x="1853191" y="223489"/>
                  </a:lnTo>
                  <a:lnTo>
                    <a:pt x="1612915" y="223489"/>
                  </a:lnTo>
                  <a:lnTo>
                    <a:pt x="1601905" y="225604"/>
                  </a:lnTo>
                  <a:lnTo>
                    <a:pt x="1592176" y="231951"/>
                  </a:lnTo>
                  <a:lnTo>
                    <a:pt x="1416911" y="403619"/>
                  </a:lnTo>
                  <a:close/>
                </a:path>
                <a:path w="2353309" h="756284" extrusionOk="0">
                  <a:moveTo>
                    <a:pt x="1451475" y="756154"/>
                  </a:moveTo>
                  <a:lnTo>
                    <a:pt x="1300682" y="756154"/>
                  </a:lnTo>
                  <a:lnTo>
                    <a:pt x="1293244" y="753104"/>
                  </a:lnTo>
                  <a:lnTo>
                    <a:pt x="1062507" y="527149"/>
                  </a:lnTo>
                  <a:lnTo>
                    <a:pt x="761107" y="231951"/>
                  </a:lnTo>
                  <a:lnTo>
                    <a:pt x="751383" y="225604"/>
                  </a:lnTo>
                  <a:lnTo>
                    <a:pt x="740375" y="223489"/>
                  </a:lnTo>
                  <a:lnTo>
                    <a:pt x="980638" y="223489"/>
                  </a:lnTo>
                  <a:lnTo>
                    <a:pt x="1155925" y="395166"/>
                  </a:lnTo>
                  <a:lnTo>
                    <a:pt x="1165642" y="401506"/>
                  </a:lnTo>
                  <a:lnTo>
                    <a:pt x="1176647" y="403619"/>
                  </a:lnTo>
                  <a:lnTo>
                    <a:pt x="1416911" y="403619"/>
                  </a:lnTo>
                  <a:lnTo>
                    <a:pt x="1312568" y="505820"/>
                  </a:lnTo>
                  <a:lnTo>
                    <a:pt x="1305840" y="515788"/>
                  </a:lnTo>
                  <a:lnTo>
                    <a:pt x="1303599" y="527204"/>
                  </a:lnTo>
                  <a:lnTo>
                    <a:pt x="1305840" y="538601"/>
                  </a:lnTo>
                  <a:lnTo>
                    <a:pt x="1312568" y="548587"/>
                  </a:lnTo>
                  <a:lnTo>
                    <a:pt x="1472181" y="704915"/>
                  </a:lnTo>
                  <a:lnTo>
                    <a:pt x="1480754" y="720808"/>
                  </a:lnTo>
                  <a:lnTo>
                    <a:pt x="1478985" y="737545"/>
                  </a:lnTo>
                  <a:lnTo>
                    <a:pt x="1468638" y="750777"/>
                  </a:lnTo>
                  <a:lnTo>
                    <a:pt x="1451475" y="756154"/>
                  </a:lnTo>
                  <a:close/>
                </a:path>
                <a:path w="2353309" h="756284" extrusionOk="0">
                  <a:moveTo>
                    <a:pt x="2324011" y="756154"/>
                  </a:moveTo>
                  <a:lnTo>
                    <a:pt x="2173229" y="756154"/>
                  </a:lnTo>
                  <a:lnTo>
                    <a:pt x="2165790" y="753104"/>
                  </a:lnTo>
                  <a:lnTo>
                    <a:pt x="1633654" y="231951"/>
                  </a:lnTo>
                  <a:lnTo>
                    <a:pt x="1623925" y="225604"/>
                  </a:lnTo>
                  <a:lnTo>
                    <a:pt x="1612915" y="223489"/>
                  </a:lnTo>
                  <a:lnTo>
                    <a:pt x="1853191" y="223489"/>
                  </a:lnTo>
                  <a:lnTo>
                    <a:pt x="2344750" y="704915"/>
                  </a:lnTo>
                  <a:lnTo>
                    <a:pt x="2353304" y="720808"/>
                  </a:lnTo>
                  <a:lnTo>
                    <a:pt x="2351525" y="737545"/>
                  </a:lnTo>
                  <a:lnTo>
                    <a:pt x="2341174" y="750777"/>
                  </a:lnTo>
                  <a:lnTo>
                    <a:pt x="2324011" y="756154"/>
                  </a:lnTo>
                  <a:close/>
                </a:path>
                <a:path w="2353309" h="756284" extrusionOk="0">
                  <a:moveTo>
                    <a:pt x="718759" y="499414"/>
                  </a:moveTo>
                  <a:lnTo>
                    <a:pt x="640992" y="499414"/>
                  </a:lnTo>
                  <a:lnTo>
                    <a:pt x="635696" y="494090"/>
                  </a:lnTo>
                  <a:lnTo>
                    <a:pt x="635696" y="415904"/>
                  </a:lnTo>
                  <a:lnTo>
                    <a:pt x="640992" y="410580"/>
                  </a:lnTo>
                  <a:lnTo>
                    <a:pt x="718759" y="410580"/>
                  </a:lnTo>
                  <a:lnTo>
                    <a:pt x="724055" y="415904"/>
                  </a:lnTo>
                  <a:lnTo>
                    <a:pt x="724055" y="494090"/>
                  </a:lnTo>
                  <a:lnTo>
                    <a:pt x="718759" y="499414"/>
                  </a:lnTo>
                  <a:close/>
                </a:path>
                <a:path w="2353309" h="756284" extrusionOk="0">
                  <a:moveTo>
                    <a:pt x="839766" y="499414"/>
                  </a:moveTo>
                  <a:lnTo>
                    <a:pt x="761998" y="499414"/>
                  </a:lnTo>
                  <a:lnTo>
                    <a:pt x="756702" y="494090"/>
                  </a:lnTo>
                  <a:lnTo>
                    <a:pt x="756702" y="415904"/>
                  </a:lnTo>
                  <a:lnTo>
                    <a:pt x="761998" y="410580"/>
                  </a:lnTo>
                  <a:lnTo>
                    <a:pt x="839766" y="410580"/>
                  </a:lnTo>
                  <a:lnTo>
                    <a:pt x="845062" y="415904"/>
                  </a:lnTo>
                  <a:lnTo>
                    <a:pt x="845062" y="494090"/>
                  </a:lnTo>
                  <a:lnTo>
                    <a:pt x="839766" y="499414"/>
                  </a:lnTo>
                  <a:close/>
                </a:path>
                <a:path w="2353309" h="756284" extrusionOk="0">
                  <a:moveTo>
                    <a:pt x="1598190" y="499414"/>
                  </a:moveTo>
                  <a:lnTo>
                    <a:pt x="1520401" y="499414"/>
                  </a:lnTo>
                  <a:lnTo>
                    <a:pt x="1515116" y="494090"/>
                  </a:lnTo>
                  <a:lnTo>
                    <a:pt x="1515116" y="415904"/>
                  </a:lnTo>
                  <a:lnTo>
                    <a:pt x="1520401" y="410580"/>
                  </a:lnTo>
                  <a:lnTo>
                    <a:pt x="1598190" y="410580"/>
                  </a:lnTo>
                  <a:lnTo>
                    <a:pt x="1603475" y="415904"/>
                  </a:lnTo>
                  <a:lnTo>
                    <a:pt x="1603475" y="494090"/>
                  </a:lnTo>
                  <a:lnTo>
                    <a:pt x="1598190" y="499414"/>
                  </a:lnTo>
                  <a:close/>
                </a:path>
                <a:path w="2353309" h="756284" extrusionOk="0">
                  <a:moveTo>
                    <a:pt x="1719186" y="499414"/>
                  </a:moveTo>
                  <a:lnTo>
                    <a:pt x="1641429" y="499414"/>
                  </a:lnTo>
                  <a:lnTo>
                    <a:pt x="1636133" y="494090"/>
                  </a:lnTo>
                  <a:lnTo>
                    <a:pt x="1636133" y="415904"/>
                  </a:lnTo>
                  <a:lnTo>
                    <a:pt x="1641429" y="410580"/>
                  </a:lnTo>
                  <a:lnTo>
                    <a:pt x="1719186" y="410580"/>
                  </a:lnTo>
                  <a:lnTo>
                    <a:pt x="1724504" y="415904"/>
                  </a:lnTo>
                  <a:lnTo>
                    <a:pt x="1724504" y="494090"/>
                  </a:lnTo>
                  <a:lnTo>
                    <a:pt x="1719186" y="499414"/>
                  </a:lnTo>
                  <a:close/>
                </a:path>
                <a:path w="2353309" h="756284" extrusionOk="0">
                  <a:moveTo>
                    <a:pt x="718759" y="615972"/>
                  </a:moveTo>
                  <a:lnTo>
                    <a:pt x="640992" y="615972"/>
                  </a:lnTo>
                  <a:lnTo>
                    <a:pt x="635696" y="610659"/>
                  </a:lnTo>
                  <a:lnTo>
                    <a:pt x="635696" y="532462"/>
                  </a:lnTo>
                  <a:lnTo>
                    <a:pt x="640992" y="527149"/>
                  </a:lnTo>
                  <a:lnTo>
                    <a:pt x="718759" y="527149"/>
                  </a:lnTo>
                  <a:lnTo>
                    <a:pt x="724055" y="532462"/>
                  </a:lnTo>
                  <a:lnTo>
                    <a:pt x="724055" y="610659"/>
                  </a:lnTo>
                  <a:lnTo>
                    <a:pt x="718759" y="615972"/>
                  </a:lnTo>
                  <a:close/>
                </a:path>
                <a:path w="2353309" h="756284" extrusionOk="0">
                  <a:moveTo>
                    <a:pt x="839766" y="615972"/>
                  </a:moveTo>
                  <a:lnTo>
                    <a:pt x="761998" y="615972"/>
                  </a:lnTo>
                  <a:lnTo>
                    <a:pt x="756702" y="610659"/>
                  </a:lnTo>
                  <a:lnTo>
                    <a:pt x="756702" y="532462"/>
                  </a:lnTo>
                  <a:lnTo>
                    <a:pt x="761998" y="527149"/>
                  </a:lnTo>
                  <a:lnTo>
                    <a:pt x="839766" y="527149"/>
                  </a:lnTo>
                  <a:lnTo>
                    <a:pt x="845062" y="532462"/>
                  </a:lnTo>
                  <a:lnTo>
                    <a:pt x="845062" y="610659"/>
                  </a:lnTo>
                  <a:lnTo>
                    <a:pt x="839766" y="615972"/>
                  </a:lnTo>
                  <a:close/>
                </a:path>
                <a:path w="2353309" h="756284" extrusionOk="0">
                  <a:moveTo>
                    <a:pt x="1598190" y="615972"/>
                  </a:moveTo>
                  <a:lnTo>
                    <a:pt x="1520401" y="615972"/>
                  </a:lnTo>
                  <a:lnTo>
                    <a:pt x="1515116" y="610659"/>
                  </a:lnTo>
                  <a:lnTo>
                    <a:pt x="1515116" y="532462"/>
                  </a:lnTo>
                  <a:lnTo>
                    <a:pt x="1520401" y="527149"/>
                  </a:lnTo>
                  <a:lnTo>
                    <a:pt x="1598190" y="527149"/>
                  </a:lnTo>
                  <a:lnTo>
                    <a:pt x="1603475" y="532462"/>
                  </a:lnTo>
                  <a:lnTo>
                    <a:pt x="1603475" y="610659"/>
                  </a:lnTo>
                  <a:lnTo>
                    <a:pt x="1598190" y="615972"/>
                  </a:lnTo>
                  <a:close/>
                </a:path>
                <a:path w="2353309" h="756284" extrusionOk="0">
                  <a:moveTo>
                    <a:pt x="1719186" y="615972"/>
                  </a:moveTo>
                  <a:lnTo>
                    <a:pt x="1641429" y="615972"/>
                  </a:lnTo>
                  <a:lnTo>
                    <a:pt x="1636133" y="610659"/>
                  </a:lnTo>
                  <a:lnTo>
                    <a:pt x="1636133" y="532462"/>
                  </a:lnTo>
                  <a:lnTo>
                    <a:pt x="1641429" y="527149"/>
                  </a:lnTo>
                  <a:lnTo>
                    <a:pt x="1719186" y="527149"/>
                  </a:lnTo>
                  <a:lnTo>
                    <a:pt x="1724504" y="532462"/>
                  </a:lnTo>
                  <a:lnTo>
                    <a:pt x="1724504" y="610659"/>
                  </a:lnTo>
                  <a:lnTo>
                    <a:pt x="1719186" y="615972"/>
                  </a:lnTo>
                  <a:close/>
                </a:path>
              </a:pathLst>
            </a:custGeom>
            <a:solidFill>
              <a:srgbClr val="00673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b="0" u="none" strike="noStrike">
                <a:solidFill>
                  <a:srgbClr val="000000"/>
                </a:solidFill>
                <a:latin typeface="Arial"/>
                <a:ea typeface="Arial"/>
                <a:cs typeface="Arial"/>
                <a:sym typeface="Arial"/>
              </a:endParaRPr>
            </a:p>
          </p:txBody>
        </p:sp>
      </p:grpSp>
      <p:sp>
        <p:nvSpPr>
          <p:cNvPr id="31" name="Google Shape;31;p36"/>
          <p:cNvSpPr/>
          <p:nvPr/>
        </p:nvSpPr>
        <p:spPr>
          <a:xfrm>
            <a:off x="1028880" y="8989560"/>
            <a:ext cx="13017240" cy="48960"/>
          </a:xfrm>
          <a:custGeom>
            <a:avLst/>
            <a:gdLst/>
            <a:ahLst/>
            <a:cxnLst/>
            <a:rect l="l" t="t" r="r" b="b"/>
            <a:pathLst>
              <a:path w="13020675" h="52704" extrusionOk="0">
                <a:moveTo>
                  <a:pt x="0" y="52397"/>
                </a:moveTo>
                <a:lnTo>
                  <a:pt x="13020664" y="0"/>
                </a:lnTo>
              </a:path>
            </a:pathLst>
          </a:custGeom>
          <a:noFill/>
          <a:ln w="104750" cap="flat" cmpd="sng">
            <a:solidFill>
              <a:srgbClr val="5CC22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400" b="0" u="none" strike="noStrike">
              <a:solidFill>
                <a:srgbClr val="000000"/>
              </a:solidFill>
              <a:latin typeface="Arial"/>
              <a:ea typeface="Arial"/>
              <a:cs typeface="Arial"/>
              <a:sym typeface="Arial"/>
            </a:endParaRPr>
          </a:p>
        </p:txBody>
      </p:sp>
      <p:sp>
        <p:nvSpPr>
          <p:cNvPr id="32" name="Google Shape;32;p36"/>
          <p:cNvSpPr/>
          <p:nvPr/>
        </p:nvSpPr>
        <p:spPr>
          <a:xfrm>
            <a:off x="2888280" y="9252360"/>
            <a:ext cx="5390280" cy="761400"/>
          </a:xfrm>
          <a:prstGeom prst="rect">
            <a:avLst/>
          </a:prstGeom>
          <a:noFill/>
          <a:ln>
            <a:noFill/>
          </a:ln>
        </p:spPr>
        <p:txBody>
          <a:bodyPr spcFirstLastPara="1" wrap="square" lIns="90000" tIns="45000" rIns="90000" bIns="45000" anchor="t" anchorCtr="0">
            <a:spAutoFit/>
          </a:bodyPr>
          <a:lstStyle/>
          <a:p>
            <a:pPr marL="12600" marR="0" lvl="0" indent="0" algn="just" rtl="0">
              <a:lnSpc>
                <a:spcPct val="100000"/>
              </a:lnSpc>
              <a:spcBef>
                <a:spcPts val="0"/>
              </a:spcBef>
              <a:spcAft>
                <a:spcPts val="0"/>
              </a:spcAft>
              <a:buNone/>
            </a:pPr>
            <a:r>
              <a:rPr lang="en-GB" sz="1100" b="0" u="none" strike="noStrike">
                <a:solidFill>
                  <a:schemeClr val="dk1"/>
                </a:solidFill>
                <a:latin typeface="Calibri"/>
                <a:ea typeface="Calibri"/>
                <a:cs typeface="Calibri"/>
                <a:sym typeface="Calibri"/>
              </a:rPr>
              <a:t>"The European Commission support for the production of this publication does not constitute endorsement of the contents which reflects the views only of the authors, and the Commission cannot be held responsible for  any use which may be made of the information contained therein."</a:t>
            </a:r>
            <a:endParaRPr sz="1100" b="0" u="none" strike="noStrike">
              <a:solidFill>
                <a:srgbClr val="000000"/>
              </a:solidFill>
              <a:latin typeface="Arial"/>
              <a:ea typeface="Arial"/>
              <a:cs typeface="Arial"/>
              <a:sym typeface="Arial"/>
            </a:endParaRPr>
          </a:p>
        </p:txBody>
      </p:sp>
      <p:sp>
        <p:nvSpPr>
          <p:cNvPr id="33" name="Google Shape;33;p36"/>
          <p:cNvSpPr/>
          <p:nvPr/>
        </p:nvSpPr>
        <p:spPr>
          <a:xfrm>
            <a:off x="9861120" y="9250200"/>
            <a:ext cx="6731640" cy="1085400"/>
          </a:xfrm>
          <a:prstGeom prst="rect">
            <a:avLst/>
          </a:prstGeom>
          <a:noFill/>
          <a:ln>
            <a:noFill/>
          </a:ln>
        </p:spPr>
        <p:txBody>
          <a:bodyPr spcFirstLastPara="1" wrap="square" lIns="90000" tIns="45000" rIns="90000" bIns="45000" anchor="t" anchorCtr="0">
            <a:spAutoFit/>
          </a:bodyPr>
          <a:lstStyle/>
          <a:p>
            <a:pPr marL="12600" marR="0" lvl="0" indent="0" algn="just" rtl="0">
              <a:lnSpc>
                <a:spcPct val="100000"/>
              </a:lnSpc>
              <a:spcBef>
                <a:spcPts val="0"/>
              </a:spcBef>
              <a:spcAft>
                <a:spcPts val="0"/>
              </a:spcAft>
              <a:buNone/>
            </a:pPr>
            <a:r>
              <a:rPr lang="en-GB" sz="1100" b="0" u="none" strike="noStrike">
                <a:solidFill>
                  <a:schemeClr val="dk1"/>
                </a:solidFill>
                <a:latin typeface="Calibri"/>
                <a:ea typeface="Calibri"/>
                <a:cs typeface="Calibri"/>
                <a:sym typeface="Calibri"/>
              </a:rPr>
              <a:t>Legal description – Creative Commons licensing:</a:t>
            </a:r>
            <a:endParaRPr sz="1100" b="0" u="none" strike="noStrike">
              <a:solidFill>
                <a:srgbClr val="000000"/>
              </a:solidFill>
              <a:latin typeface="Arial"/>
              <a:ea typeface="Arial"/>
              <a:cs typeface="Arial"/>
              <a:sym typeface="Arial"/>
            </a:endParaRPr>
          </a:p>
          <a:p>
            <a:pPr marL="12600" marR="0" lvl="0" indent="0" algn="just" rtl="0">
              <a:lnSpc>
                <a:spcPct val="110000"/>
              </a:lnSpc>
              <a:spcBef>
                <a:spcPts val="0"/>
              </a:spcBef>
              <a:spcAft>
                <a:spcPts val="0"/>
              </a:spcAft>
              <a:buNone/>
            </a:pPr>
            <a:r>
              <a:rPr lang="en-GB" sz="1100" b="0" u="none" strike="noStrike">
                <a:solidFill>
                  <a:schemeClr val="dk1"/>
                </a:solidFill>
                <a:latin typeface="Calibri"/>
                <a:ea typeface="Calibri"/>
                <a:cs typeface="Calibri"/>
                <a:sym typeface="Calibri"/>
              </a:rPr>
              <a:t>The materials published on the Eureca project website are classified as Open Educational Resources' (OER) and can be freely (without  permission of their creators): downloaded, used, reused, copied, adapted, and shared by users, with information about the source of their  origin.</a:t>
            </a:r>
            <a:endParaRPr sz="1100" b="0" u="none" strike="noStrike">
              <a:solidFill>
                <a:srgbClr val="000000"/>
              </a:solidFill>
              <a:latin typeface="Arial"/>
              <a:ea typeface="Arial"/>
              <a:cs typeface="Arial"/>
              <a:sym typeface="Arial"/>
            </a:endParaRPr>
          </a:p>
          <a:p>
            <a:pPr marL="12600" marR="0" lvl="0" indent="0" algn="l" rtl="0">
              <a:lnSpc>
                <a:spcPct val="100000"/>
              </a:lnSpc>
              <a:spcBef>
                <a:spcPts val="0"/>
              </a:spcBef>
              <a:spcAft>
                <a:spcPts val="0"/>
              </a:spcAft>
              <a:buNone/>
            </a:pPr>
            <a:endParaRPr sz="1800" b="0" u="none" strike="noStrike">
              <a:solidFill>
                <a:srgbClr val="000000"/>
              </a:solidFill>
              <a:latin typeface="Arial"/>
              <a:ea typeface="Arial"/>
              <a:cs typeface="Arial"/>
              <a:sym typeface="Arial"/>
            </a:endParaRPr>
          </a:p>
        </p:txBody>
      </p:sp>
      <p:pic>
        <p:nvPicPr>
          <p:cNvPr id="34" name="Google Shape;34;p36"/>
          <p:cNvPicPr preferRelativeResize="0"/>
          <p:nvPr/>
        </p:nvPicPr>
        <p:blipFill rotWithShape="1">
          <a:blip r:embed="rId6">
            <a:alphaModFix/>
          </a:blip>
          <a:srcRect l="7860"/>
          <a:stretch/>
        </p:blipFill>
        <p:spPr>
          <a:xfrm>
            <a:off x="1031760" y="264960"/>
            <a:ext cx="3479040" cy="2122560"/>
          </a:xfrm>
          <a:prstGeom prst="rect">
            <a:avLst/>
          </a:prstGeom>
          <a:noFill/>
          <a:ln>
            <a:noFill/>
          </a:ln>
        </p:spPr>
      </p:pic>
      <p:sp>
        <p:nvSpPr>
          <p:cNvPr id="35" name="Google Shape;35;p36"/>
          <p:cNvSpPr/>
          <p:nvPr/>
        </p:nvSpPr>
        <p:spPr>
          <a:xfrm>
            <a:off x="1271880" y="1969200"/>
            <a:ext cx="2998800" cy="357120"/>
          </a:xfrm>
          <a:prstGeom prst="rect">
            <a:avLst/>
          </a:prstGeom>
          <a:noFill/>
          <a:ln>
            <a:noFill/>
          </a:ln>
        </p:spPr>
        <p:txBody>
          <a:bodyPr spcFirstLastPara="1" wrap="square" lIns="0" tIns="128150" rIns="0" bIns="0" anchor="t" anchorCtr="0">
            <a:spAutoFit/>
          </a:bodyPr>
          <a:lstStyle/>
          <a:p>
            <a:pPr marL="468000" marR="0" lvl="0" indent="0" algn="l" rtl="0">
              <a:lnSpc>
                <a:spcPct val="100000"/>
              </a:lnSpc>
              <a:spcBef>
                <a:spcPts val="0"/>
              </a:spcBef>
              <a:spcAft>
                <a:spcPts val="0"/>
              </a:spcAft>
              <a:buNone/>
            </a:pPr>
            <a:r>
              <a:rPr lang="en-GB" sz="1500" b="0" u="sng" strike="noStrike">
                <a:solidFill>
                  <a:srgbClr val="0E181D"/>
                </a:solidFill>
                <a:latin typeface="Trebuchet MS"/>
                <a:ea typeface="Trebuchet MS"/>
                <a:cs typeface="Trebuchet MS"/>
                <a:sym typeface="Trebuchet MS"/>
                <a:hlinkClick r:id="rId7">
                  <a:extLst>
                    <a:ext uri="{A12FA001-AC4F-418D-AE19-62706E023703}">
                      <ahyp:hlinkClr xmlns:ahyp="http://schemas.microsoft.com/office/drawing/2018/hyperlinkcolor" val="tx"/>
                    </a:ext>
                  </a:extLst>
                </a:hlinkClick>
              </a:rPr>
              <a:t>www.eurecaedu.eu</a:t>
            </a:r>
            <a:endParaRPr sz="1500" b="0" u="none" strike="noStrike">
              <a:solidFill>
                <a:srgbClr val="000000"/>
              </a:solidFill>
              <a:latin typeface="Arial"/>
              <a:ea typeface="Arial"/>
              <a:cs typeface="Arial"/>
              <a:sym typeface="Arial"/>
            </a:endParaRPr>
          </a:p>
        </p:txBody>
      </p:sp>
      <p:sp>
        <p:nvSpPr>
          <p:cNvPr id="36" name="Google Shape;36;p36"/>
          <p:cNvSpPr/>
          <p:nvPr/>
        </p:nvSpPr>
        <p:spPr>
          <a:xfrm>
            <a:off x="4405320" y="1411560"/>
            <a:ext cx="12716640" cy="48960"/>
          </a:xfrm>
          <a:custGeom>
            <a:avLst/>
            <a:gdLst/>
            <a:ahLst/>
            <a:cxnLst/>
            <a:rect l="l" t="t" r="r" b="b"/>
            <a:pathLst>
              <a:path w="12383135" h="120000" extrusionOk="0">
                <a:moveTo>
                  <a:pt x="0" y="0"/>
                </a:moveTo>
                <a:lnTo>
                  <a:pt x="12382525" y="0"/>
                </a:lnTo>
              </a:path>
            </a:pathLst>
          </a:custGeom>
          <a:noFill/>
          <a:ln w="104750" cap="flat" cmpd="sng">
            <a:solidFill>
              <a:srgbClr val="5CC22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400" b="0" u="none" strike="noStrike">
              <a:solidFill>
                <a:srgbClr val="000000"/>
              </a:solidFill>
              <a:latin typeface="Arial"/>
              <a:ea typeface="Arial"/>
              <a:cs typeface="Arial"/>
              <a:sym typeface="Arial"/>
            </a:endParaRPr>
          </a:p>
        </p:txBody>
      </p:sp>
      <p:sp>
        <p:nvSpPr>
          <p:cNvPr id="37" name="Google Shape;37;p36"/>
          <p:cNvSpPr txBox="1">
            <a:spLocks noGrp="1"/>
          </p:cNvSpPr>
          <p:nvPr>
            <p:ph type="title"/>
          </p:nvPr>
        </p:nvSpPr>
        <p:spPr>
          <a:xfrm>
            <a:off x="914400" y="410400"/>
            <a:ext cx="16458840" cy="171756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38" name="Google Shape;38;p36"/>
          <p:cNvSpPr txBox="1">
            <a:spLocks noGrp="1"/>
          </p:cNvSpPr>
          <p:nvPr>
            <p:ph type="body" idx="1"/>
          </p:nvPr>
        </p:nvSpPr>
        <p:spPr>
          <a:xfrm>
            <a:off x="914400" y="2406960"/>
            <a:ext cx="16458840" cy="596592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
        <p:cNvGrpSpPr/>
        <p:nvPr/>
      </p:nvGrpSpPr>
      <p:grpSpPr>
        <a:xfrm>
          <a:off x="0" y="0"/>
          <a:ext cx="0" cy="0"/>
          <a:chOff x="0" y="0"/>
          <a:chExt cx="0" cy="0"/>
        </a:xfrm>
      </p:grpSpPr>
      <p:pic>
        <p:nvPicPr>
          <p:cNvPr id="44" name="Google Shape;44;p38"/>
          <p:cNvPicPr preferRelativeResize="0"/>
          <p:nvPr/>
        </p:nvPicPr>
        <p:blipFill rotWithShape="1">
          <a:blip r:embed="rId3">
            <a:alphaModFix/>
          </a:blip>
          <a:srcRect/>
          <a:stretch/>
        </p:blipFill>
        <p:spPr>
          <a:xfrm>
            <a:off x="1151640" y="9456120"/>
            <a:ext cx="1644120" cy="358200"/>
          </a:xfrm>
          <a:prstGeom prst="rect">
            <a:avLst/>
          </a:prstGeom>
          <a:noFill/>
          <a:ln>
            <a:noFill/>
          </a:ln>
        </p:spPr>
      </p:pic>
      <p:pic>
        <p:nvPicPr>
          <p:cNvPr id="45" name="Google Shape;45;p38"/>
          <p:cNvPicPr preferRelativeResize="0"/>
          <p:nvPr/>
        </p:nvPicPr>
        <p:blipFill rotWithShape="1">
          <a:blip r:embed="rId4">
            <a:alphaModFix/>
          </a:blip>
          <a:srcRect/>
          <a:stretch/>
        </p:blipFill>
        <p:spPr>
          <a:xfrm>
            <a:off x="8514360" y="9367200"/>
            <a:ext cx="1110960" cy="396360"/>
          </a:xfrm>
          <a:prstGeom prst="rect">
            <a:avLst/>
          </a:prstGeom>
          <a:noFill/>
          <a:ln>
            <a:noFill/>
          </a:ln>
        </p:spPr>
      </p:pic>
      <p:grpSp>
        <p:nvGrpSpPr>
          <p:cNvPr id="46" name="Google Shape;46;p38"/>
          <p:cNvGrpSpPr/>
          <p:nvPr/>
        </p:nvGrpSpPr>
        <p:grpSpPr>
          <a:xfrm>
            <a:off x="14243040" y="7925040"/>
            <a:ext cx="2878560" cy="1072800"/>
            <a:chOff x="14243040" y="7925040"/>
            <a:chExt cx="2878560" cy="1072800"/>
          </a:xfrm>
        </p:grpSpPr>
        <p:sp>
          <p:nvSpPr>
            <p:cNvPr id="47" name="Google Shape;47;p38"/>
            <p:cNvSpPr/>
            <p:nvPr/>
          </p:nvSpPr>
          <p:spPr>
            <a:xfrm>
              <a:off x="14281200" y="7925040"/>
              <a:ext cx="2840400" cy="1027800"/>
            </a:xfrm>
            <a:custGeom>
              <a:avLst/>
              <a:gdLst/>
              <a:ahLst/>
              <a:cxnLst/>
              <a:rect l="l" t="t" r="r" b="b"/>
              <a:pathLst>
                <a:path w="2844165" h="1031240" extrusionOk="0">
                  <a:moveTo>
                    <a:pt x="2250706" y="911788"/>
                  </a:moveTo>
                  <a:lnTo>
                    <a:pt x="2248814" y="907787"/>
                  </a:lnTo>
                  <a:lnTo>
                    <a:pt x="2221909" y="775097"/>
                  </a:lnTo>
                  <a:lnTo>
                    <a:pt x="2255200" y="678693"/>
                  </a:lnTo>
                  <a:lnTo>
                    <a:pt x="2306276" y="619888"/>
                  </a:lnTo>
                  <a:lnTo>
                    <a:pt x="2332726" y="599995"/>
                  </a:lnTo>
                  <a:lnTo>
                    <a:pt x="2349686" y="628486"/>
                  </a:lnTo>
                  <a:lnTo>
                    <a:pt x="2374745" y="702368"/>
                  </a:lnTo>
                  <a:lnTo>
                    <a:pt x="2374519" y="706506"/>
                  </a:lnTo>
                  <a:lnTo>
                    <a:pt x="2315347" y="706506"/>
                  </a:lnTo>
                  <a:lnTo>
                    <a:pt x="2293840" y="751700"/>
                  </a:lnTo>
                  <a:lnTo>
                    <a:pt x="2276852" y="808939"/>
                  </a:lnTo>
                  <a:lnTo>
                    <a:pt x="2264608" y="864973"/>
                  </a:lnTo>
                  <a:lnTo>
                    <a:pt x="2257329" y="906552"/>
                  </a:lnTo>
                  <a:lnTo>
                    <a:pt x="2256633" y="910946"/>
                  </a:lnTo>
                  <a:lnTo>
                    <a:pt x="2250706" y="911788"/>
                  </a:lnTo>
                  <a:close/>
                </a:path>
                <a:path w="2844165" h="1031240" extrusionOk="0">
                  <a:moveTo>
                    <a:pt x="2290933" y="919736"/>
                  </a:moveTo>
                  <a:lnTo>
                    <a:pt x="2285756" y="916631"/>
                  </a:lnTo>
                  <a:lnTo>
                    <a:pt x="2286811" y="912291"/>
                  </a:lnTo>
                  <a:lnTo>
                    <a:pt x="2307796" y="811834"/>
                  </a:lnTo>
                  <a:lnTo>
                    <a:pt x="2315769" y="748684"/>
                  </a:lnTo>
                  <a:lnTo>
                    <a:pt x="2316397" y="715892"/>
                  </a:lnTo>
                  <a:lnTo>
                    <a:pt x="2315347" y="706506"/>
                  </a:lnTo>
                  <a:lnTo>
                    <a:pt x="2374519" y="706506"/>
                  </a:lnTo>
                  <a:lnTo>
                    <a:pt x="2369167" y="804249"/>
                  </a:lnTo>
                  <a:lnTo>
                    <a:pt x="2294217" y="916740"/>
                  </a:lnTo>
                  <a:lnTo>
                    <a:pt x="2290933" y="919736"/>
                  </a:lnTo>
                  <a:close/>
                </a:path>
                <a:path w="2844165" h="1031240" extrusionOk="0">
                  <a:moveTo>
                    <a:pt x="2336173" y="972822"/>
                  </a:moveTo>
                  <a:lnTo>
                    <a:pt x="2328604" y="965541"/>
                  </a:lnTo>
                  <a:lnTo>
                    <a:pt x="2332030" y="958577"/>
                  </a:lnTo>
                  <a:lnTo>
                    <a:pt x="2484491" y="777730"/>
                  </a:lnTo>
                  <a:lnTo>
                    <a:pt x="2652462" y="719423"/>
                  </a:lnTo>
                  <a:lnTo>
                    <a:pt x="2788232" y="726416"/>
                  </a:lnTo>
                  <a:lnTo>
                    <a:pt x="2844091" y="741467"/>
                  </a:lnTo>
                  <a:lnTo>
                    <a:pt x="2823461" y="795759"/>
                  </a:lnTo>
                  <a:lnTo>
                    <a:pt x="2799601" y="832727"/>
                  </a:lnTo>
                  <a:lnTo>
                    <a:pt x="2679530" y="832727"/>
                  </a:lnTo>
                  <a:lnTo>
                    <a:pt x="2633373" y="840500"/>
                  </a:lnTo>
                  <a:lnTo>
                    <a:pt x="2580856" y="856535"/>
                  </a:lnTo>
                  <a:lnTo>
                    <a:pt x="2525411" y="878215"/>
                  </a:lnTo>
                  <a:lnTo>
                    <a:pt x="2470466" y="902921"/>
                  </a:lnTo>
                  <a:lnTo>
                    <a:pt x="2419453" y="928035"/>
                  </a:lnTo>
                  <a:lnTo>
                    <a:pt x="2375800" y="950940"/>
                  </a:lnTo>
                  <a:lnTo>
                    <a:pt x="2342937" y="969017"/>
                  </a:lnTo>
                  <a:lnTo>
                    <a:pt x="2336173" y="972822"/>
                  </a:lnTo>
                  <a:close/>
                </a:path>
                <a:path w="2844165" h="1031240" extrusionOk="0">
                  <a:moveTo>
                    <a:pt x="2368939" y="1031057"/>
                  </a:moveTo>
                  <a:lnTo>
                    <a:pt x="2361262" y="1029778"/>
                  </a:lnTo>
                  <a:lnTo>
                    <a:pt x="2359924" y="1019283"/>
                  </a:lnTo>
                  <a:lnTo>
                    <a:pt x="2366993" y="1016036"/>
                  </a:lnTo>
                  <a:lnTo>
                    <a:pt x="2527207" y="936307"/>
                  </a:lnTo>
                  <a:lnTo>
                    <a:pt x="2622266" y="878971"/>
                  </a:lnTo>
                  <a:lnTo>
                    <a:pt x="2667823" y="844340"/>
                  </a:lnTo>
                  <a:lnTo>
                    <a:pt x="2679530" y="832727"/>
                  </a:lnTo>
                  <a:lnTo>
                    <a:pt x="2799601" y="832727"/>
                  </a:lnTo>
                  <a:lnTo>
                    <a:pt x="2749482" y="910379"/>
                  </a:lnTo>
                  <a:lnTo>
                    <a:pt x="2604020" y="1012940"/>
                  </a:lnTo>
                  <a:lnTo>
                    <a:pt x="2368939" y="1031057"/>
                  </a:lnTo>
                  <a:close/>
                </a:path>
                <a:path w="2844165" h="1031240" extrusionOk="0">
                  <a:moveTo>
                    <a:pt x="553169" y="319708"/>
                  </a:moveTo>
                  <a:lnTo>
                    <a:pt x="549884" y="316712"/>
                  </a:lnTo>
                  <a:lnTo>
                    <a:pt x="474933" y="204240"/>
                  </a:lnTo>
                  <a:lnTo>
                    <a:pt x="469351" y="102369"/>
                  </a:lnTo>
                  <a:lnTo>
                    <a:pt x="494406" y="28491"/>
                  </a:lnTo>
                  <a:lnTo>
                    <a:pt x="511365" y="0"/>
                  </a:lnTo>
                  <a:lnTo>
                    <a:pt x="537817" y="19893"/>
                  </a:lnTo>
                  <a:lnTo>
                    <a:pt x="588896" y="78698"/>
                  </a:lnTo>
                  <a:lnTo>
                    <a:pt x="598501" y="106511"/>
                  </a:lnTo>
                  <a:lnTo>
                    <a:pt x="528743" y="106511"/>
                  </a:lnTo>
                  <a:lnTo>
                    <a:pt x="527692" y="115894"/>
                  </a:lnTo>
                  <a:lnTo>
                    <a:pt x="528318" y="148681"/>
                  </a:lnTo>
                  <a:lnTo>
                    <a:pt x="536290" y="211829"/>
                  </a:lnTo>
                  <a:lnTo>
                    <a:pt x="557279" y="312296"/>
                  </a:lnTo>
                  <a:lnTo>
                    <a:pt x="558334" y="316636"/>
                  </a:lnTo>
                  <a:lnTo>
                    <a:pt x="553169" y="319708"/>
                  </a:lnTo>
                  <a:close/>
                </a:path>
                <a:path w="2844165" h="1031240" extrusionOk="0">
                  <a:moveTo>
                    <a:pt x="593385" y="311793"/>
                  </a:moveTo>
                  <a:lnTo>
                    <a:pt x="587458" y="310918"/>
                  </a:lnTo>
                  <a:lnTo>
                    <a:pt x="586773" y="306534"/>
                  </a:lnTo>
                  <a:lnTo>
                    <a:pt x="579492" y="264956"/>
                  </a:lnTo>
                  <a:lnTo>
                    <a:pt x="567244" y="208925"/>
                  </a:lnTo>
                  <a:lnTo>
                    <a:pt x="550253" y="151692"/>
                  </a:lnTo>
                  <a:lnTo>
                    <a:pt x="528743" y="106511"/>
                  </a:lnTo>
                  <a:lnTo>
                    <a:pt x="598501" y="106511"/>
                  </a:lnTo>
                  <a:lnTo>
                    <a:pt x="622190" y="175102"/>
                  </a:lnTo>
                  <a:lnTo>
                    <a:pt x="595288" y="307792"/>
                  </a:lnTo>
                  <a:lnTo>
                    <a:pt x="593385" y="311793"/>
                  </a:lnTo>
                  <a:close/>
                </a:path>
                <a:path w="2844165" h="1031240" extrusionOk="0">
                  <a:moveTo>
                    <a:pt x="475151" y="431040"/>
                  </a:moveTo>
                  <a:lnTo>
                    <a:pt x="240075" y="412931"/>
                  </a:lnTo>
                  <a:lnTo>
                    <a:pt x="94612" y="310365"/>
                  </a:lnTo>
                  <a:lnTo>
                    <a:pt x="20631" y="195736"/>
                  </a:lnTo>
                  <a:lnTo>
                    <a:pt x="0" y="141438"/>
                  </a:lnTo>
                  <a:lnTo>
                    <a:pt x="55858" y="126394"/>
                  </a:lnTo>
                  <a:lnTo>
                    <a:pt x="191628" y="119416"/>
                  </a:lnTo>
                  <a:lnTo>
                    <a:pt x="359599" y="177735"/>
                  </a:lnTo>
                  <a:lnTo>
                    <a:pt x="405964" y="232732"/>
                  </a:lnTo>
                  <a:lnTo>
                    <a:pt x="164582" y="232732"/>
                  </a:lnTo>
                  <a:lnTo>
                    <a:pt x="176286" y="244340"/>
                  </a:lnTo>
                  <a:lnTo>
                    <a:pt x="221836" y="278960"/>
                  </a:lnTo>
                  <a:lnTo>
                    <a:pt x="316891" y="336285"/>
                  </a:lnTo>
                  <a:lnTo>
                    <a:pt x="477109" y="416008"/>
                  </a:lnTo>
                  <a:lnTo>
                    <a:pt x="484178" y="419255"/>
                  </a:lnTo>
                  <a:lnTo>
                    <a:pt x="482818" y="429750"/>
                  </a:lnTo>
                  <a:lnTo>
                    <a:pt x="475151" y="431040"/>
                  </a:lnTo>
                  <a:close/>
                </a:path>
                <a:path w="2844165" h="1031240" extrusionOk="0">
                  <a:moveTo>
                    <a:pt x="507907" y="372805"/>
                  </a:moveTo>
                  <a:lnTo>
                    <a:pt x="468291" y="350947"/>
                  </a:lnTo>
                  <a:lnTo>
                    <a:pt x="424638" y="328041"/>
                  </a:lnTo>
                  <a:lnTo>
                    <a:pt x="373626" y="302923"/>
                  </a:lnTo>
                  <a:lnTo>
                    <a:pt x="318684" y="278214"/>
                  </a:lnTo>
                  <a:lnTo>
                    <a:pt x="263242" y="256532"/>
                  </a:lnTo>
                  <a:lnTo>
                    <a:pt x="210732" y="240499"/>
                  </a:lnTo>
                  <a:lnTo>
                    <a:pt x="164582" y="232732"/>
                  </a:lnTo>
                  <a:lnTo>
                    <a:pt x="405964" y="232732"/>
                  </a:lnTo>
                  <a:lnTo>
                    <a:pt x="512061" y="358582"/>
                  </a:lnTo>
                  <a:lnTo>
                    <a:pt x="515498" y="365557"/>
                  </a:lnTo>
                  <a:lnTo>
                    <a:pt x="507907" y="372805"/>
                  </a:lnTo>
                  <a:close/>
                </a:path>
              </a:pathLst>
            </a:custGeom>
            <a:solidFill>
              <a:srgbClr val="8BC24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b="0" u="none" strike="noStrike">
                <a:solidFill>
                  <a:srgbClr val="000000"/>
                </a:solidFill>
                <a:latin typeface="Arial"/>
                <a:ea typeface="Arial"/>
                <a:cs typeface="Arial"/>
                <a:sym typeface="Arial"/>
              </a:endParaRPr>
            </a:p>
          </p:txBody>
        </p:sp>
        <p:sp>
          <p:nvSpPr>
            <p:cNvPr id="48" name="Google Shape;48;p38"/>
            <p:cNvSpPr/>
            <p:nvPr/>
          </p:nvSpPr>
          <p:spPr>
            <a:xfrm>
              <a:off x="14243040" y="8245080"/>
              <a:ext cx="2349720" cy="752760"/>
            </a:xfrm>
            <a:custGeom>
              <a:avLst/>
              <a:gdLst/>
              <a:ahLst/>
              <a:cxnLst/>
              <a:rect l="l" t="t" r="r" b="b"/>
              <a:pathLst>
                <a:path w="2353309" h="756284" extrusionOk="0">
                  <a:moveTo>
                    <a:pt x="180065" y="756154"/>
                  </a:moveTo>
                  <a:lnTo>
                    <a:pt x="29283" y="756154"/>
                  </a:lnTo>
                  <a:lnTo>
                    <a:pt x="12120" y="750777"/>
                  </a:lnTo>
                  <a:lnTo>
                    <a:pt x="1771" y="737545"/>
                  </a:lnTo>
                  <a:lnTo>
                    <a:pt x="0" y="720808"/>
                  </a:lnTo>
                  <a:lnTo>
                    <a:pt x="8566" y="704915"/>
                  </a:lnTo>
                  <a:lnTo>
                    <a:pt x="719651" y="8477"/>
                  </a:lnTo>
                  <a:lnTo>
                    <a:pt x="729369" y="2119"/>
                  </a:lnTo>
                  <a:lnTo>
                    <a:pt x="740375" y="0"/>
                  </a:lnTo>
                  <a:lnTo>
                    <a:pt x="751383" y="2119"/>
                  </a:lnTo>
                  <a:lnTo>
                    <a:pt x="761107" y="8477"/>
                  </a:lnTo>
                  <a:lnTo>
                    <a:pt x="980638" y="223489"/>
                  </a:lnTo>
                  <a:lnTo>
                    <a:pt x="740375" y="223489"/>
                  </a:lnTo>
                  <a:lnTo>
                    <a:pt x="729369" y="225604"/>
                  </a:lnTo>
                  <a:lnTo>
                    <a:pt x="719651" y="231951"/>
                  </a:lnTo>
                  <a:lnTo>
                    <a:pt x="187503" y="753104"/>
                  </a:lnTo>
                  <a:lnTo>
                    <a:pt x="180065" y="756154"/>
                  </a:lnTo>
                  <a:close/>
                </a:path>
                <a:path w="2353309" h="756284" extrusionOk="0">
                  <a:moveTo>
                    <a:pt x="1416911" y="403619"/>
                  </a:moveTo>
                  <a:lnTo>
                    <a:pt x="1176647" y="403619"/>
                  </a:lnTo>
                  <a:lnTo>
                    <a:pt x="1187651" y="401506"/>
                  </a:lnTo>
                  <a:lnTo>
                    <a:pt x="1197369" y="395166"/>
                  </a:lnTo>
                  <a:lnTo>
                    <a:pt x="1592176" y="8477"/>
                  </a:lnTo>
                  <a:lnTo>
                    <a:pt x="1601905" y="2119"/>
                  </a:lnTo>
                  <a:lnTo>
                    <a:pt x="1612915" y="0"/>
                  </a:lnTo>
                  <a:lnTo>
                    <a:pt x="1623925" y="2119"/>
                  </a:lnTo>
                  <a:lnTo>
                    <a:pt x="1633654" y="8477"/>
                  </a:lnTo>
                  <a:lnTo>
                    <a:pt x="1853191" y="223489"/>
                  </a:lnTo>
                  <a:lnTo>
                    <a:pt x="1612915" y="223489"/>
                  </a:lnTo>
                  <a:lnTo>
                    <a:pt x="1601905" y="225604"/>
                  </a:lnTo>
                  <a:lnTo>
                    <a:pt x="1592176" y="231951"/>
                  </a:lnTo>
                  <a:lnTo>
                    <a:pt x="1416911" y="403619"/>
                  </a:lnTo>
                  <a:close/>
                </a:path>
                <a:path w="2353309" h="756284" extrusionOk="0">
                  <a:moveTo>
                    <a:pt x="1451475" y="756154"/>
                  </a:moveTo>
                  <a:lnTo>
                    <a:pt x="1300682" y="756154"/>
                  </a:lnTo>
                  <a:lnTo>
                    <a:pt x="1293244" y="753104"/>
                  </a:lnTo>
                  <a:lnTo>
                    <a:pt x="1062507" y="527149"/>
                  </a:lnTo>
                  <a:lnTo>
                    <a:pt x="761107" y="231951"/>
                  </a:lnTo>
                  <a:lnTo>
                    <a:pt x="751383" y="225604"/>
                  </a:lnTo>
                  <a:lnTo>
                    <a:pt x="740375" y="223489"/>
                  </a:lnTo>
                  <a:lnTo>
                    <a:pt x="980638" y="223489"/>
                  </a:lnTo>
                  <a:lnTo>
                    <a:pt x="1155925" y="395166"/>
                  </a:lnTo>
                  <a:lnTo>
                    <a:pt x="1165642" y="401506"/>
                  </a:lnTo>
                  <a:lnTo>
                    <a:pt x="1176647" y="403619"/>
                  </a:lnTo>
                  <a:lnTo>
                    <a:pt x="1416911" y="403619"/>
                  </a:lnTo>
                  <a:lnTo>
                    <a:pt x="1312568" y="505820"/>
                  </a:lnTo>
                  <a:lnTo>
                    <a:pt x="1305840" y="515788"/>
                  </a:lnTo>
                  <a:lnTo>
                    <a:pt x="1303599" y="527204"/>
                  </a:lnTo>
                  <a:lnTo>
                    <a:pt x="1305840" y="538601"/>
                  </a:lnTo>
                  <a:lnTo>
                    <a:pt x="1312568" y="548587"/>
                  </a:lnTo>
                  <a:lnTo>
                    <a:pt x="1472181" y="704915"/>
                  </a:lnTo>
                  <a:lnTo>
                    <a:pt x="1480754" y="720808"/>
                  </a:lnTo>
                  <a:lnTo>
                    <a:pt x="1478985" y="737545"/>
                  </a:lnTo>
                  <a:lnTo>
                    <a:pt x="1468638" y="750777"/>
                  </a:lnTo>
                  <a:lnTo>
                    <a:pt x="1451475" y="756154"/>
                  </a:lnTo>
                  <a:close/>
                </a:path>
                <a:path w="2353309" h="756284" extrusionOk="0">
                  <a:moveTo>
                    <a:pt x="2324011" y="756154"/>
                  </a:moveTo>
                  <a:lnTo>
                    <a:pt x="2173229" y="756154"/>
                  </a:lnTo>
                  <a:lnTo>
                    <a:pt x="2165790" y="753104"/>
                  </a:lnTo>
                  <a:lnTo>
                    <a:pt x="1633654" y="231951"/>
                  </a:lnTo>
                  <a:lnTo>
                    <a:pt x="1623925" y="225604"/>
                  </a:lnTo>
                  <a:lnTo>
                    <a:pt x="1612915" y="223489"/>
                  </a:lnTo>
                  <a:lnTo>
                    <a:pt x="1853191" y="223489"/>
                  </a:lnTo>
                  <a:lnTo>
                    <a:pt x="2344750" y="704915"/>
                  </a:lnTo>
                  <a:lnTo>
                    <a:pt x="2353304" y="720808"/>
                  </a:lnTo>
                  <a:lnTo>
                    <a:pt x="2351525" y="737545"/>
                  </a:lnTo>
                  <a:lnTo>
                    <a:pt x="2341174" y="750777"/>
                  </a:lnTo>
                  <a:lnTo>
                    <a:pt x="2324011" y="756154"/>
                  </a:lnTo>
                  <a:close/>
                </a:path>
                <a:path w="2353309" h="756284" extrusionOk="0">
                  <a:moveTo>
                    <a:pt x="718759" y="499414"/>
                  </a:moveTo>
                  <a:lnTo>
                    <a:pt x="640992" y="499414"/>
                  </a:lnTo>
                  <a:lnTo>
                    <a:pt x="635696" y="494090"/>
                  </a:lnTo>
                  <a:lnTo>
                    <a:pt x="635696" y="415904"/>
                  </a:lnTo>
                  <a:lnTo>
                    <a:pt x="640992" y="410580"/>
                  </a:lnTo>
                  <a:lnTo>
                    <a:pt x="718759" y="410580"/>
                  </a:lnTo>
                  <a:lnTo>
                    <a:pt x="724055" y="415904"/>
                  </a:lnTo>
                  <a:lnTo>
                    <a:pt x="724055" y="494090"/>
                  </a:lnTo>
                  <a:lnTo>
                    <a:pt x="718759" y="499414"/>
                  </a:lnTo>
                  <a:close/>
                </a:path>
                <a:path w="2353309" h="756284" extrusionOk="0">
                  <a:moveTo>
                    <a:pt x="839766" y="499414"/>
                  </a:moveTo>
                  <a:lnTo>
                    <a:pt x="761998" y="499414"/>
                  </a:lnTo>
                  <a:lnTo>
                    <a:pt x="756702" y="494090"/>
                  </a:lnTo>
                  <a:lnTo>
                    <a:pt x="756702" y="415904"/>
                  </a:lnTo>
                  <a:lnTo>
                    <a:pt x="761998" y="410580"/>
                  </a:lnTo>
                  <a:lnTo>
                    <a:pt x="839766" y="410580"/>
                  </a:lnTo>
                  <a:lnTo>
                    <a:pt x="845062" y="415904"/>
                  </a:lnTo>
                  <a:lnTo>
                    <a:pt x="845062" y="494090"/>
                  </a:lnTo>
                  <a:lnTo>
                    <a:pt x="839766" y="499414"/>
                  </a:lnTo>
                  <a:close/>
                </a:path>
                <a:path w="2353309" h="756284" extrusionOk="0">
                  <a:moveTo>
                    <a:pt x="1598190" y="499414"/>
                  </a:moveTo>
                  <a:lnTo>
                    <a:pt x="1520401" y="499414"/>
                  </a:lnTo>
                  <a:lnTo>
                    <a:pt x="1515116" y="494090"/>
                  </a:lnTo>
                  <a:lnTo>
                    <a:pt x="1515116" y="415904"/>
                  </a:lnTo>
                  <a:lnTo>
                    <a:pt x="1520401" y="410580"/>
                  </a:lnTo>
                  <a:lnTo>
                    <a:pt x="1598190" y="410580"/>
                  </a:lnTo>
                  <a:lnTo>
                    <a:pt x="1603475" y="415904"/>
                  </a:lnTo>
                  <a:lnTo>
                    <a:pt x="1603475" y="494090"/>
                  </a:lnTo>
                  <a:lnTo>
                    <a:pt x="1598190" y="499414"/>
                  </a:lnTo>
                  <a:close/>
                </a:path>
                <a:path w="2353309" h="756284" extrusionOk="0">
                  <a:moveTo>
                    <a:pt x="1719186" y="499414"/>
                  </a:moveTo>
                  <a:lnTo>
                    <a:pt x="1641429" y="499414"/>
                  </a:lnTo>
                  <a:lnTo>
                    <a:pt x="1636133" y="494090"/>
                  </a:lnTo>
                  <a:lnTo>
                    <a:pt x="1636133" y="415904"/>
                  </a:lnTo>
                  <a:lnTo>
                    <a:pt x="1641429" y="410580"/>
                  </a:lnTo>
                  <a:lnTo>
                    <a:pt x="1719186" y="410580"/>
                  </a:lnTo>
                  <a:lnTo>
                    <a:pt x="1724504" y="415904"/>
                  </a:lnTo>
                  <a:lnTo>
                    <a:pt x="1724504" y="494090"/>
                  </a:lnTo>
                  <a:lnTo>
                    <a:pt x="1719186" y="499414"/>
                  </a:lnTo>
                  <a:close/>
                </a:path>
                <a:path w="2353309" h="756284" extrusionOk="0">
                  <a:moveTo>
                    <a:pt x="718759" y="615972"/>
                  </a:moveTo>
                  <a:lnTo>
                    <a:pt x="640992" y="615972"/>
                  </a:lnTo>
                  <a:lnTo>
                    <a:pt x="635696" y="610659"/>
                  </a:lnTo>
                  <a:lnTo>
                    <a:pt x="635696" y="532462"/>
                  </a:lnTo>
                  <a:lnTo>
                    <a:pt x="640992" y="527149"/>
                  </a:lnTo>
                  <a:lnTo>
                    <a:pt x="718759" y="527149"/>
                  </a:lnTo>
                  <a:lnTo>
                    <a:pt x="724055" y="532462"/>
                  </a:lnTo>
                  <a:lnTo>
                    <a:pt x="724055" y="610659"/>
                  </a:lnTo>
                  <a:lnTo>
                    <a:pt x="718759" y="615972"/>
                  </a:lnTo>
                  <a:close/>
                </a:path>
                <a:path w="2353309" h="756284" extrusionOk="0">
                  <a:moveTo>
                    <a:pt x="839766" y="615972"/>
                  </a:moveTo>
                  <a:lnTo>
                    <a:pt x="761998" y="615972"/>
                  </a:lnTo>
                  <a:lnTo>
                    <a:pt x="756702" y="610659"/>
                  </a:lnTo>
                  <a:lnTo>
                    <a:pt x="756702" y="532462"/>
                  </a:lnTo>
                  <a:lnTo>
                    <a:pt x="761998" y="527149"/>
                  </a:lnTo>
                  <a:lnTo>
                    <a:pt x="839766" y="527149"/>
                  </a:lnTo>
                  <a:lnTo>
                    <a:pt x="845062" y="532462"/>
                  </a:lnTo>
                  <a:lnTo>
                    <a:pt x="845062" y="610659"/>
                  </a:lnTo>
                  <a:lnTo>
                    <a:pt x="839766" y="615972"/>
                  </a:lnTo>
                  <a:close/>
                </a:path>
                <a:path w="2353309" h="756284" extrusionOk="0">
                  <a:moveTo>
                    <a:pt x="1598190" y="615972"/>
                  </a:moveTo>
                  <a:lnTo>
                    <a:pt x="1520401" y="615972"/>
                  </a:lnTo>
                  <a:lnTo>
                    <a:pt x="1515116" y="610659"/>
                  </a:lnTo>
                  <a:lnTo>
                    <a:pt x="1515116" y="532462"/>
                  </a:lnTo>
                  <a:lnTo>
                    <a:pt x="1520401" y="527149"/>
                  </a:lnTo>
                  <a:lnTo>
                    <a:pt x="1598190" y="527149"/>
                  </a:lnTo>
                  <a:lnTo>
                    <a:pt x="1603475" y="532462"/>
                  </a:lnTo>
                  <a:lnTo>
                    <a:pt x="1603475" y="610659"/>
                  </a:lnTo>
                  <a:lnTo>
                    <a:pt x="1598190" y="615972"/>
                  </a:lnTo>
                  <a:close/>
                </a:path>
                <a:path w="2353309" h="756284" extrusionOk="0">
                  <a:moveTo>
                    <a:pt x="1719186" y="615972"/>
                  </a:moveTo>
                  <a:lnTo>
                    <a:pt x="1641429" y="615972"/>
                  </a:lnTo>
                  <a:lnTo>
                    <a:pt x="1636133" y="610659"/>
                  </a:lnTo>
                  <a:lnTo>
                    <a:pt x="1636133" y="532462"/>
                  </a:lnTo>
                  <a:lnTo>
                    <a:pt x="1641429" y="527149"/>
                  </a:lnTo>
                  <a:lnTo>
                    <a:pt x="1719186" y="527149"/>
                  </a:lnTo>
                  <a:lnTo>
                    <a:pt x="1724504" y="532462"/>
                  </a:lnTo>
                  <a:lnTo>
                    <a:pt x="1724504" y="610659"/>
                  </a:lnTo>
                  <a:lnTo>
                    <a:pt x="1719186" y="615972"/>
                  </a:lnTo>
                  <a:close/>
                </a:path>
              </a:pathLst>
            </a:custGeom>
            <a:solidFill>
              <a:srgbClr val="00673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b="0" u="none" strike="noStrike">
                <a:solidFill>
                  <a:srgbClr val="000000"/>
                </a:solidFill>
                <a:latin typeface="Arial"/>
                <a:ea typeface="Arial"/>
                <a:cs typeface="Arial"/>
                <a:sym typeface="Arial"/>
              </a:endParaRPr>
            </a:p>
          </p:txBody>
        </p:sp>
      </p:grpSp>
      <p:sp>
        <p:nvSpPr>
          <p:cNvPr id="49" name="Google Shape;49;p38"/>
          <p:cNvSpPr/>
          <p:nvPr/>
        </p:nvSpPr>
        <p:spPr>
          <a:xfrm>
            <a:off x="1028880" y="8989560"/>
            <a:ext cx="13017240" cy="48960"/>
          </a:xfrm>
          <a:custGeom>
            <a:avLst/>
            <a:gdLst/>
            <a:ahLst/>
            <a:cxnLst/>
            <a:rect l="l" t="t" r="r" b="b"/>
            <a:pathLst>
              <a:path w="13020675" h="52704" extrusionOk="0">
                <a:moveTo>
                  <a:pt x="0" y="52397"/>
                </a:moveTo>
                <a:lnTo>
                  <a:pt x="13020664" y="0"/>
                </a:lnTo>
              </a:path>
            </a:pathLst>
          </a:custGeom>
          <a:noFill/>
          <a:ln w="104750" cap="flat" cmpd="sng">
            <a:solidFill>
              <a:srgbClr val="5CC22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400" b="0" u="none" strike="noStrike">
              <a:solidFill>
                <a:srgbClr val="000000"/>
              </a:solidFill>
              <a:latin typeface="Arial"/>
              <a:ea typeface="Arial"/>
              <a:cs typeface="Arial"/>
              <a:sym typeface="Arial"/>
            </a:endParaRPr>
          </a:p>
        </p:txBody>
      </p:sp>
      <p:sp>
        <p:nvSpPr>
          <p:cNvPr id="50" name="Google Shape;50;p38"/>
          <p:cNvSpPr/>
          <p:nvPr/>
        </p:nvSpPr>
        <p:spPr>
          <a:xfrm>
            <a:off x="2888280" y="9252360"/>
            <a:ext cx="5390280" cy="761400"/>
          </a:xfrm>
          <a:prstGeom prst="rect">
            <a:avLst/>
          </a:prstGeom>
          <a:noFill/>
          <a:ln>
            <a:noFill/>
          </a:ln>
        </p:spPr>
        <p:txBody>
          <a:bodyPr spcFirstLastPara="1" wrap="square" lIns="90000" tIns="45000" rIns="90000" bIns="45000" anchor="t" anchorCtr="0">
            <a:spAutoFit/>
          </a:bodyPr>
          <a:lstStyle/>
          <a:p>
            <a:pPr marL="12600" marR="0" lvl="0" indent="0" algn="just" rtl="0">
              <a:lnSpc>
                <a:spcPct val="100000"/>
              </a:lnSpc>
              <a:spcBef>
                <a:spcPts val="0"/>
              </a:spcBef>
              <a:spcAft>
                <a:spcPts val="0"/>
              </a:spcAft>
              <a:buNone/>
            </a:pPr>
            <a:r>
              <a:rPr lang="en-GB" sz="1100" b="0" u="none" strike="noStrike">
                <a:solidFill>
                  <a:schemeClr val="dk1"/>
                </a:solidFill>
                <a:latin typeface="Calibri"/>
                <a:ea typeface="Calibri"/>
                <a:cs typeface="Calibri"/>
                <a:sym typeface="Calibri"/>
              </a:rPr>
              <a:t>"The European Commission support for the production of this publication does not constitute endorsement of the contents which reflects the views only of the authors, and the Commission cannot be held responsible for  any use which may be made of the information contained therein."</a:t>
            </a:r>
            <a:endParaRPr sz="1100" b="0" u="none" strike="noStrike">
              <a:solidFill>
                <a:srgbClr val="000000"/>
              </a:solidFill>
              <a:latin typeface="Arial"/>
              <a:ea typeface="Arial"/>
              <a:cs typeface="Arial"/>
              <a:sym typeface="Arial"/>
            </a:endParaRPr>
          </a:p>
        </p:txBody>
      </p:sp>
      <p:sp>
        <p:nvSpPr>
          <p:cNvPr id="51" name="Google Shape;51;p38"/>
          <p:cNvSpPr/>
          <p:nvPr/>
        </p:nvSpPr>
        <p:spPr>
          <a:xfrm>
            <a:off x="9861120" y="9250200"/>
            <a:ext cx="6731640" cy="1085400"/>
          </a:xfrm>
          <a:prstGeom prst="rect">
            <a:avLst/>
          </a:prstGeom>
          <a:noFill/>
          <a:ln>
            <a:noFill/>
          </a:ln>
        </p:spPr>
        <p:txBody>
          <a:bodyPr spcFirstLastPara="1" wrap="square" lIns="90000" tIns="45000" rIns="90000" bIns="45000" anchor="t" anchorCtr="0">
            <a:spAutoFit/>
          </a:bodyPr>
          <a:lstStyle/>
          <a:p>
            <a:pPr marL="12600" marR="0" lvl="0" indent="0" algn="just" rtl="0">
              <a:lnSpc>
                <a:spcPct val="100000"/>
              </a:lnSpc>
              <a:spcBef>
                <a:spcPts val="0"/>
              </a:spcBef>
              <a:spcAft>
                <a:spcPts val="0"/>
              </a:spcAft>
              <a:buNone/>
            </a:pPr>
            <a:r>
              <a:rPr lang="en-GB" sz="1100" b="0" u="none" strike="noStrike">
                <a:solidFill>
                  <a:schemeClr val="dk1"/>
                </a:solidFill>
                <a:latin typeface="Calibri"/>
                <a:ea typeface="Calibri"/>
                <a:cs typeface="Calibri"/>
                <a:sym typeface="Calibri"/>
              </a:rPr>
              <a:t>Legal description – Creative Commons licensing:</a:t>
            </a:r>
            <a:endParaRPr sz="1100" b="0" u="none" strike="noStrike">
              <a:solidFill>
                <a:srgbClr val="000000"/>
              </a:solidFill>
              <a:latin typeface="Arial"/>
              <a:ea typeface="Arial"/>
              <a:cs typeface="Arial"/>
              <a:sym typeface="Arial"/>
            </a:endParaRPr>
          </a:p>
          <a:p>
            <a:pPr marL="12600" marR="0" lvl="0" indent="0" algn="just" rtl="0">
              <a:lnSpc>
                <a:spcPct val="110000"/>
              </a:lnSpc>
              <a:spcBef>
                <a:spcPts val="0"/>
              </a:spcBef>
              <a:spcAft>
                <a:spcPts val="0"/>
              </a:spcAft>
              <a:buNone/>
            </a:pPr>
            <a:r>
              <a:rPr lang="en-GB" sz="1100" b="0" u="none" strike="noStrike">
                <a:solidFill>
                  <a:schemeClr val="dk1"/>
                </a:solidFill>
                <a:latin typeface="Calibri"/>
                <a:ea typeface="Calibri"/>
                <a:cs typeface="Calibri"/>
                <a:sym typeface="Calibri"/>
              </a:rPr>
              <a:t>The materials published on the Eureca project website are classified as Open Educational Resources' (OER) and can be freely (without  permission of their creators): downloaded, used, reused, copied, adapted, and shared by users, with information about the source of their  origin.</a:t>
            </a:r>
            <a:endParaRPr sz="1100" b="0" u="none" strike="noStrike">
              <a:solidFill>
                <a:srgbClr val="000000"/>
              </a:solidFill>
              <a:latin typeface="Arial"/>
              <a:ea typeface="Arial"/>
              <a:cs typeface="Arial"/>
              <a:sym typeface="Arial"/>
            </a:endParaRPr>
          </a:p>
          <a:p>
            <a:pPr marL="12600" marR="0" lvl="0" indent="0" algn="l" rtl="0">
              <a:lnSpc>
                <a:spcPct val="100000"/>
              </a:lnSpc>
              <a:spcBef>
                <a:spcPts val="0"/>
              </a:spcBef>
              <a:spcAft>
                <a:spcPts val="0"/>
              </a:spcAft>
              <a:buNone/>
            </a:pPr>
            <a:endParaRPr sz="1800" b="0" u="none" strike="noStrike">
              <a:solidFill>
                <a:srgbClr val="000000"/>
              </a:solidFill>
              <a:latin typeface="Arial"/>
              <a:ea typeface="Arial"/>
              <a:cs typeface="Arial"/>
              <a:sym typeface="Arial"/>
            </a:endParaRPr>
          </a:p>
        </p:txBody>
      </p:sp>
      <p:pic>
        <p:nvPicPr>
          <p:cNvPr id="52" name="Google Shape;52;p38"/>
          <p:cNvPicPr preferRelativeResize="0"/>
          <p:nvPr/>
        </p:nvPicPr>
        <p:blipFill rotWithShape="1">
          <a:blip r:embed="rId5">
            <a:alphaModFix/>
          </a:blip>
          <a:srcRect l="7860"/>
          <a:stretch/>
        </p:blipFill>
        <p:spPr>
          <a:xfrm>
            <a:off x="1031760" y="264960"/>
            <a:ext cx="3479040" cy="2122560"/>
          </a:xfrm>
          <a:prstGeom prst="rect">
            <a:avLst/>
          </a:prstGeom>
          <a:noFill/>
          <a:ln>
            <a:noFill/>
          </a:ln>
        </p:spPr>
      </p:pic>
      <p:sp>
        <p:nvSpPr>
          <p:cNvPr id="53" name="Google Shape;53;p38"/>
          <p:cNvSpPr/>
          <p:nvPr/>
        </p:nvSpPr>
        <p:spPr>
          <a:xfrm>
            <a:off x="1271880" y="1969200"/>
            <a:ext cx="2998800" cy="357120"/>
          </a:xfrm>
          <a:prstGeom prst="rect">
            <a:avLst/>
          </a:prstGeom>
          <a:noFill/>
          <a:ln>
            <a:noFill/>
          </a:ln>
        </p:spPr>
        <p:txBody>
          <a:bodyPr spcFirstLastPara="1" wrap="square" lIns="0" tIns="128150" rIns="0" bIns="0" anchor="t" anchorCtr="0">
            <a:spAutoFit/>
          </a:bodyPr>
          <a:lstStyle/>
          <a:p>
            <a:pPr marL="468000" marR="0" lvl="0" indent="0" algn="l" rtl="0">
              <a:lnSpc>
                <a:spcPct val="100000"/>
              </a:lnSpc>
              <a:spcBef>
                <a:spcPts val="0"/>
              </a:spcBef>
              <a:spcAft>
                <a:spcPts val="0"/>
              </a:spcAft>
              <a:buNone/>
            </a:pPr>
            <a:r>
              <a:rPr lang="en-GB" sz="1500" b="0" u="sng" strike="noStrike">
                <a:solidFill>
                  <a:srgbClr val="0E181D"/>
                </a:solidFill>
                <a:latin typeface="Trebuchet MS"/>
                <a:ea typeface="Trebuchet MS"/>
                <a:cs typeface="Trebuchet MS"/>
                <a:sym typeface="Trebuchet MS"/>
                <a:hlinkClick r:id="rId6">
                  <a:extLst>
                    <a:ext uri="{A12FA001-AC4F-418D-AE19-62706E023703}">
                      <ahyp:hlinkClr xmlns:ahyp="http://schemas.microsoft.com/office/drawing/2018/hyperlinkcolor" val="tx"/>
                    </a:ext>
                  </a:extLst>
                </a:hlinkClick>
              </a:rPr>
              <a:t>www.eurecaedu.eu</a:t>
            </a:r>
            <a:endParaRPr sz="1500" b="0" u="none" strike="noStrike">
              <a:solidFill>
                <a:srgbClr val="000000"/>
              </a:solidFill>
              <a:latin typeface="Arial"/>
              <a:ea typeface="Arial"/>
              <a:cs typeface="Arial"/>
              <a:sym typeface="Arial"/>
            </a:endParaRPr>
          </a:p>
        </p:txBody>
      </p:sp>
      <p:sp>
        <p:nvSpPr>
          <p:cNvPr id="54" name="Google Shape;54;p38"/>
          <p:cNvSpPr/>
          <p:nvPr/>
        </p:nvSpPr>
        <p:spPr>
          <a:xfrm>
            <a:off x="4405320" y="1411560"/>
            <a:ext cx="12716640" cy="48960"/>
          </a:xfrm>
          <a:custGeom>
            <a:avLst/>
            <a:gdLst/>
            <a:ahLst/>
            <a:cxnLst/>
            <a:rect l="l" t="t" r="r" b="b"/>
            <a:pathLst>
              <a:path w="12383135" h="120000" extrusionOk="0">
                <a:moveTo>
                  <a:pt x="0" y="0"/>
                </a:moveTo>
                <a:lnTo>
                  <a:pt x="12382525" y="0"/>
                </a:lnTo>
              </a:path>
            </a:pathLst>
          </a:custGeom>
          <a:noFill/>
          <a:ln w="104750" cap="flat" cmpd="sng">
            <a:solidFill>
              <a:srgbClr val="5CC22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400" b="0" u="none" strike="noStrike">
              <a:solidFill>
                <a:srgbClr val="000000"/>
              </a:solidFill>
              <a:latin typeface="Arial"/>
              <a:ea typeface="Arial"/>
              <a:cs typeface="Arial"/>
              <a:sym typeface="Arial"/>
            </a:endParaRPr>
          </a:p>
        </p:txBody>
      </p:sp>
      <p:sp>
        <p:nvSpPr>
          <p:cNvPr id="55" name="Google Shape;55;p38"/>
          <p:cNvSpPr txBox="1">
            <a:spLocks noGrp="1"/>
          </p:cNvSpPr>
          <p:nvPr>
            <p:ph type="title"/>
          </p:nvPr>
        </p:nvSpPr>
        <p:spPr>
          <a:xfrm>
            <a:off x="914400" y="410400"/>
            <a:ext cx="16458480" cy="17172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56" name="Google Shape;56;p38"/>
          <p:cNvSpPr txBox="1">
            <a:spLocks noGrp="1"/>
          </p:cNvSpPr>
          <p:nvPr>
            <p:ph type="body" idx="1"/>
          </p:nvPr>
        </p:nvSpPr>
        <p:spPr>
          <a:xfrm>
            <a:off x="914400" y="2406960"/>
            <a:ext cx="16458480" cy="596556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5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0"/>
        <p:cNvGrpSpPr/>
        <p:nvPr/>
      </p:nvGrpSpPr>
      <p:grpSpPr>
        <a:xfrm>
          <a:off x="0" y="0"/>
          <a:ext cx="0" cy="0"/>
          <a:chOff x="0" y="0"/>
          <a:chExt cx="0" cy="0"/>
        </a:xfrm>
      </p:grpSpPr>
      <p:pic>
        <p:nvPicPr>
          <p:cNvPr id="61" name="Google Shape;61;p40"/>
          <p:cNvPicPr preferRelativeResize="0"/>
          <p:nvPr/>
        </p:nvPicPr>
        <p:blipFill rotWithShape="1">
          <a:blip r:embed="rId4">
            <a:alphaModFix/>
          </a:blip>
          <a:srcRect/>
          <a:stretch/>
        </p:blipFill>
        <p:spPr>
          <a:xfrm>
            <a:off x="1151640" y="9456120"/>
            <a:ext cx="1644120" cy="358200"/>
          </a:xfrm>
          <a:prstGeom prst="rect">
            <a:avLst/>
          </a:prstGeom>
          <a:noFill/>
          <a:ln>
            <a:noFill/>
          </a:ln>
        </p:spPr>
      </p:pic>
      <p:pic>
        <p:nvPicPr>
          <p:cNvPr id="62" name="Google Shape;62;p40"/>
          <p:cNvPicPr preferRelativeResize="0"/>
          <p:nvPr/>
        </p:nvPicPr>
        <p:blipFill rotWithShape="1">
          <a:blip r:embed="rId5">
            <a:alphaModFix/>
          </a:blip>
          <a:srcRect/>
          <a:stretch/>
        </p:blipFill>
        <p:spPr>
          <a:xfrm>
            <a:off x="8514360" y="9367200"/>
            <a:ext cx="1110960" cy="396360"/>
          </a:xfrm>
          <a:prstGeom prst="rect">
            <a:avLst/>
          </a:prstGeom>
          <a:noFill/>
          <a:ln>
            <a:noFill/>
          </a:ln>
        </p:spPr>
      </p:pic>
      <p:grpSp>
        <p:nvGrpSpPr>
          <p:cNvPr id="63" name="Google Shape;63;p40"/>
          <p:cNvGrpSpPr/>
          <p:nvPr/>
        </p:nvGrpSpPr>
        <p:grpSpPr>
          <a:xfrm>
            <a:off x="14243040" y="7925040"/>
            <a:ext cx="2878560" cy="1072800"/>
            <a:chOff x="14243040" y="7925040"/>
            <a:chExt cx="2878560" cy="1072800"/>
          </a:xfrm>
        </p:grpSpPr>
        <p:sp>
          <p:nvSpPr>
            <p:cNvPr id="64" name="Google Shape;64;p40"/>
            <p:cNvSpPr/>
            <p:nvPr/>
          </p:nvSpPr>
          <p:spPr>
            <a:xfrm>
              <a:off x="14281200" y="7925040"/>
              <a:ext cx="2840400" cy="1027800"/>
            </a:xfrm>
            <a:custGeom>
              <a:avLst/>
              <a:gdLst/>
              <a:ahLst/>
              <a:cxnLst/>
              <a:rect l="l" t="t" r="r" b="b"/>
              <a:pathLst>
                <a:path w="2844165" h="1031240" extrusionOk="0">
                  <a:moveTo>
                    <a:pt x="2250706" y="911788"/>
                  </a:moveTo>
                  <a:lnTo>
                    <a:pt x="2248814" y="907787"/>
                  </a:lnTo>
                  <a:lnTo>
                    <a:pt x="2221909" y="775097"/>
                  </a:lnTo>
                  <a:lnTo>
                    <a:pt x="2255200" y="678693"/>
                  </a:lnTo>
                  <a:lnTo>
                    <a:pt x="2306276" y="619888"/>
                  </a:lnTo>
                  <a:lnTo>
                    <a:pt x="2332726" y="599995"/>
                  </a:lnTo>
                  <a:lnTo>
                    <a:pt x="2349686" y="628486"/>
                  </a:lnTo>
                  <a:lnTo>
                    <a:pt x="2374745" y="702368"/>
                  </a:lnTo>
                  <a:lnTo>
                    <a:pt x="2374519" y="706506"/>
                  </a:lnTo>
                  <a:lnTo>
                    <a:pt x="2315347" y="706506"/>
                  </a:lnTo>
                  <a:lnTo>
                    <a:pt x="2293840" y="751700"/>
                  </a:lnTo>
                  <a:lnTo>
                    <a:pt x="2276852" y="808939"/>
                  </a:lnTo>
                  <a:lnTo>
                    <a:pt x="2264608" y="864973"/>
                  </a:lnTo>
                  <a:lnTo>
                    <a:pt x="2257329" y="906552"/>
                  </a:lnTo>
                  <a:lnTo>
                    <a:pt x="2256633" y="910946"/>
                  </a:lnTo>
                  <a:lnTo>
                    <a:pt x="2250706" y="911788"/>
                  </a:lnTo>
                  <a:close/>
                </a:path>
                <a:path w="2844165" h="1031240" extrusionOk="0">
                  <a:moveTo>
                    <a:pt x="2290933" y="919736"/>
                  </a:moveTo>
                  <a:lnTo>
                    <a:pt x="2285756" y="916631"/>
                  </a:lnTo>
                  <a:lnTo>
                    <a:pt x="2286811" y="912291"/>
                  </a:lnTo>
                  <a:lnTo>
                    <a:pt x="2307796" y="811834"/>
                  </a:lnTo>
                  <a:lnTo>
                    <a:pt x="2315769" y="748684"/>
                  </a:lnTo>
                  <a:lnTo>
                    <a:pt x="2316397" y="715892"/>
                  </a:lnTo>
                  <a:lnTo>
                    <a:pt x="2315347" y="706506"/>
                  </a:lnTo>
                  <a:lnTo>
                    <a:pt x="2374519" y="706506"/>
                  </a:lnTo>
                  <a:lnTo>
                    <a:pt x="2369167" y="804249"/>
                  </a:lnTo>
                  <a:lnTo>
                    <a:pt x="2294217" y="916740"/>
                  </a:lnTo>
                  <a:lnTo>
                    <a:pt x="2290933" y="919736"/>
                  </a:lnTo>
                  <a:close/>
                </a:path>
                <a:path w="2844165" h="1031240" extrusionOk="0">
                  <a:moveTo>
                    <a:pt x="2336173" y="972822"/>
                  </a:moveTo>
                  <a:lnTo>
                    <a:pt x="2328604" y="965541"/>
                  </a:lnTo>
                  <a:lnTo>
                    <a:pt x="2332030" y="958577"/>
                  </a:lnTo>
                  <a:lnTo>
                    <a:pt x="2484491" y="777730"/>
                  </a:lnTo>
                  <a:lnTo>
                    <a:pt x="2652462" y="719423"/>
                  </a:lnTo>
                  <a:lnTo>
                    <a:pt x="2788232" y="726416"/>
                  </a:lnTo>
                  <a:lnTo>
                    <a:pt x="2844091" y="741467"/>
                  </a:lnTo>
                  <a:lnTo>
                    <a:pt x="2823461" y="795759"/>
                  </a:lnTo>
                  <a:lnTo>
                    <a:pt x="2799601" y="832727"/>
                  </a:lnTo>
                  <a:lnTo>
                    <a:pt x="2679530" y="832727"/>
                  </a:lnTo>
                  <a:lnTo>
                    <a:pt x="2633373" y="840500"/>
                  </a:lnTo>
                  <a:lnTo>
                    <a:pt x="2580856" y="856535"/>
                  </a:lnTo>
                  <a:lnTo>
                    <a:pt x="2525411" y="878215"/>
                  </a:lnTo>
                  <a:lnTo>
                    <a:pt x="2470466" y="902921"/>
                  </a:lnTo>
                  <a:lnTo>
                    <a:pt x="2419453" y="928035"/>
                  </a:lnTo>
                  <a:lnTo>
                    <a:pt x="2375800" y="950940"/>
                  </a:lnTo>
                  <a:lnTo>
                    <a:pt x="2342937" y="969017"/>
                  </a:lnTo>
                  <a:lnTo>
                    <a:pt x="2336173" y="972822"/>
                  </a:lnTo>
                  <a:close/>
                </a:path>
                <a:path w="2844165" h="1031240" extrusionOk="0">
                  <a:moveTo>
                    <a:pt x="2368939" y="1031057"/>
                  </a:moveTo>
                  <a:lnTo>
                    <a:pt x="2361262" y="1029778"/>
                  </a:lnTo>
                  <a:lnTo>
                    <a:pt x="2359924" y="1019283"/>
                  </a:lnTo>
                  <a:lnTo>
                    <a:pt x="2366993" y="1016036"/>
                  </a:lnTo>
                  <a:lnTo>
                    <a:pt x="2527207" y="936307"/>
                  </a:lnTo>
                  <a:lnTo>
                    <a:pt x="2622266" y="878971"/>
                  </a:lnTo>
                  <a:lnTo>
                    <a:pt x="2667823" y="844340"/>
                  </a:lnTo>
                  <a:lnTo>
                    <a:pt x="2679530" y="832727"/>
                  </a:lnTo>
                  <a:lnTo>
                    <a:pt x="2799601" y="832727"/>
                  </a:lnTo>
                  <a:lnTo>
                    <a:pt x="2749482" y="910379"/>
                  </a:lnTo>
                  <a:lnTo>
                    <a:pt x="2604020" y="1012940"/>
                  </a:lnTo>
                  <a:lnTo>
                    <a:pt x="2368939" y="1031057"/>
                  </a:lnTo>
                  <a:close/>
                </a:path>
                <a:path w="2844165" h="1031240" extrusionOk="0">
                  <a:moveTo>
                    <a:pt x="553169" y="319708"/>
                  </a:moveTo>
                  <a:lnTo>
                    <a:pt x="549884" y="316712"/>
                  </a:lnTo>
                  <a:lnTo>
                    <a:pt x="474933" y="204240"/>
                  </a:lnTo>
                  <a:lnTo>
                    <a:pt x="469351" y="102369"/>
                  </a:lnTo>
                  <a:lnTo>
                    <a:pt x="494406" y="28491"/>
                  </a:lnTo>
                  <a:lnTo>
                    <a:pt x="511365" y="0"/>
                  </a:lnTo>
                  <a:lnTo>
                    <a:pt x="537817" y="19893"/>
                  </a:lnTo>
                  <a:lnTo>
                    <a:pt x="588896" y="78698"/>
                  </a:lnTo>
                  <a:lnTo>
                    <a:pt x="598501" y="106511"/>
                  </a:lnTo>
                  <a:lnTo>
                    <a:pt x="528743" y="106511"/>
                  </a:lnTo>
                  <a:lnTo>
                    <a:pt x="527692" y="115894"/>
                  </a:lnTo>
                  <a:lnTo>
                    <a:pt x="528318" y="148681"/>
                  </a:lnTo>
                  <a:lnTo>
                    <a:pt x="536290" y="211829"/>
                  </a:lnTo>
                  <a:lnTo>
                    <a:pt x="557279" y="312296"/>
                  </a:lnTo>
                  <a:lnTo>
                    <a:pt x="558334" y="316636"/>
                  </a:lnTo>
                  <a:lnTo>
                    <a:pt x="553169" y="319708"/>
                  </a:lnTo>
                  <a:close/>
                </a:path>
                <a:path w="2844165" h="1031240" extrusionOk="0">
                  <a:moveTo>
                    <a:pt x="593385" y="311793"/>
                  </a:moveTo>
                  <a:lnTo>
                    <a:pt x="587458" y="310918"/>
                  </a:lnTo>
                  <a:lnTo>
                    <a:pt x="586773" y="306534"/>
                  </a:lnTo>
                  <a:lnTo>
                    <a:pt x="579492" y="264956"/>
                  </a:lnTo>
                  <a:lnTo>
                    <a:pt x="567244" y="208925"/>
                  </a:lnTo>
                  <a:lnTo>
                    <a:pt x="550253" y="151692"/>
                  </a:lnTo>
                  <a:lnTo>
                    <a:pt x="528743" y="106511"/>
                  </a:lnTo>
                  <a:lnTo>
                    <a:pt x="598501" y="106511"/>
                  </a:lnTo>
                  <a:lnTo>
                    <a:pt x="622190" y="175102"/>
                  </a:lnTo>
                  <a:lnTo>
                    <a:pt x="595288" y="307792"/>
                  </a:lnTo>
                  <a:lnTo>
                    <a:pt x="593385" y="311793"/>
                  </a:lnTo>
                  <a:close/>
                </a:path>
                <a:path w="2844165" h="1031240" extrusionOk="0">
                  <a:moveTo>
                    <a:pt x="475151" y="431040"/>
                  </a:moveTo>
                  <a:lnTo>
                    <a:pt x="240075" y="412931"/>
                  </a:lnTo>
                  <a:lnTo>
                    <a:pt x="94612" y="310365"/>
                  </a:lnTo>
                  <a:lnTo>
                    <a:pt x="20631" y="195736"/>
                  </a:lnTo>
                  <a:lnTo>
                    <a:pt x="0" y="141438"/>
                  </a:lnTo>
                  <a:lnTo>
                    <a:pt x="55858" y="126394"/>
                  </a:lnTo>
                  <a:lnTo>
                    <a:pt x="191628" y="119416"/>
                  </a:lnTo>
                  <a:lnTo>
                    <a:pt x="359599" y="177735"/>
                  </a:lnTo>
                  <a:lnTo>
                    <a:pt x="405964" y="232732"/>
                  </a:lnTo>
                  <a:lnTo>
                    <a:pt x="164582" y="232732"/>
                  </a:lnTo>
                  <a:lnTo>
                    <a:pt x="176286" y="244340"/>
                  </a:lnTo>
                  <a:lnTo>
                    <a:pt x="221836" y="278960"/>
                  </a:lnTo>
                  <a:lnTo>
                    <a:pt x="316891" y="336285"/>
                  </a:lnTo>
                  <a:lnTo>
                    <a:pt x="477109" y="416008"/>
                  </a:lnTo>
                  <a:lnTo>
                    <a:pt x="484178" y="419255"/>
                  </a:lnTo>
                  <a:lnTo>
                    <a:pt x="482818" y="429750"/>
                  </a:lnTo>
                  <a:lnTo>
                    <a:pt x="475151" y="431040"/>
                  </a:lnTo>
                  <a:close/>
                </a:path>
                <a:path w="2844165" h="1031240" extrusionOk="0">
                  <a:moveTo>
                    <a:pt x="507907" y="372805"/>
                  </a:moveTo>
                  <a:lnTo>
                    <a:pt x="468291" y="350947"/>
                  </a:lnTo>
                  <a:lnTo>
                    <a:pt x="424638" y="328041"/>
                  </a:lnTo>
                  <a:lnTo>
                    <a:pt x="373626" y="302923"/>
                  </a:lnTo>
                  <a:lnTo>
                    <a:pt x="318684" y="278214"/>
                  </a:lnTo>
                  <a:lnTo>
                    <a:pt x="263242" y="256532"/>
                  </a:lnTo>
                  <a:lnTo>
                    <a:pt x="210732" y="240499"/>
                  </a:lnTo>
                  <a:lnTo>
                    <a:pt x="164582" y="232732"/>
                  </a:lnTo>
                  <a:lnTo>
                    <a:pt x="405964" y="232732"/>
                  </a:lnTo>
                  <a:lnTo>
                    <a:pt x="512061" y="358582"/>
                  </a:lnTo>
                  <a:lnTo>
                    <a:pt x="515498" y="365557"/>
                  </a:lnTo>
                  <a:lnTo>
                    <a:pt x="507907" y="372805"/>
                  </a:lnTo>
                  <a:close/>
                </a:path>
              </a:pathLst>
            </a:custGeom>
            <a:solidFill>
              <a:srgbClr val="8BC24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b="0" u="none" strike="noStrike">
                <a:solidFill>
                  <a:srgbClr val="000000"/>
                </a:solidFill>
                <a:latin typeface="Arial"/>
                <a:ea typeface="Arial"/>
                <a:cs typeface="Arial"/>
                <a:sym typeface="Arial"/>
              </a:endParaRPr>
            </a:p>
          </p:txBody>
        </p:sp>
        <p:sp>
          <p:nvSpPr>
            <p:cNvPr id="65" name="Google Shape;65;p40"/>
            <p:cNvSpPr/>
            <p:nvPr/>
          </p:nvSpPr>
          <p:spPr>
            <a:xfrm>
              <a:off x="14243040" y="8245080"/>
              <a:ext cx="2349720" cy="752760"/>
            </a:xfrm>
            <a:custGeom>
              <a:avLst/>
              <a:gdLst/>
              <a:ahLst/>
              <a:cxnLst/>
              <a:rect l="l" t="t" r="r" b="b"/>
              <a:pathLst>
                <a:path w="2353309" h="756284" extrusionOk="0">
                  <a:moveTo>
                    <a:pt x="180065" y="756154"/>
                  </a:moveTo>
                  <a:lnTo>
                    <a:pt x="29283" y="756154"/>
                  </a:lnTo>
                  <a:lnTo>
                    <a:pt x="12120" y="750777"/>
                  </a:lnTo>
                  <a:lnTo>
                    <a:pt x="1771" y="737545"/>
                  </a:lnTo>
                  <a:lnTo>
                    <a:pt x="0" y="720808"/>
                  </a:lnTo>
                  <a:lnTo>
                    <a:pt x="8566" y="704915"/>
                  </a:lnTo>
                  <a:lnTo>
                    <a:pt x="719651" y="8477"/>
                  </a:lnTo>
                  <a:lnTo>
                    <a:pt x="729369" y="2119"/>
                  </a:lnTo>
                  <a:lnTo>
                    <a:pt x="740375" y="0"/>
                  </a:lnTo>
                  <a:lnTo>
                    <a:pt x="751383" y="2119"/>
                  </a:lnTo>
                  <a:lnTo>
                    <a:pt x="761107" y="8477"/>
                  </a:lnTo>
                  <a:lnTo>
                    <a:pt x="980638" y="223489"/>
                  </a:lnTo>
                  <a:lnTo>
                    <a:pt x="740375" y="223489"/>
                  </a:lnTo>
                  <a:lnTo>
                    <a:pt x="729369" y="225604"/>
                  </a:lnTo>
                  <a:lnTo>
                    <a:pt x="719651" y="231951"/>
                  </a:lnTo>
                  <a:lnTo>
                    <a:pt x="187503" y="753104"/>
                  </a:lnTo>
                  <a:lnTo>
                    <a:pt x="180065" y="756154"/>
                  </a:lnTo>
                  <a:close/>
                </a:path>
                <a:path w="2353309" h="756284" extrusionOk="0">
                  <a:moveTo>
                    <a:pt x="1416911" y="403619"/>
                  </a:moveTo>
                  <a:lnTo>
                    <a:pt x="1176647" y="403619"/>
                  </a:lnTo>
                  <a:lnTo>
                    <a:pt x="1187651" y="401506"/>
                  </a:lnTo>
                  <a:lnTo>
                    <a:pt x="1197369" y="395166"/>
                  </a:lnTo>
                  <a:lnTo>
                    <a:pt x="1592176" y="8477"/>
                  </a:lnTo>
                  <a:lnTo>
                    <a:pt x="1601905" y="2119"/>
                  </a:lnTo>
                  <a:lnTo>
                    <a:pt x="1612915" y="0"/>
                  </a:lnTo>
                  <a:lnTo>
                    <a:pt x="1623925" y="2119"/>
                  </a:lnTo>
                  <a:lnTo>
                    <a:pt x="1633654" y="8477"/>
                  </a:lnTo>
                  <a:lnTo>
                    <a:pt x="1853191" y="223489"/>
                  </a:lnTo>
                  <a:lnTo>
                    <a:pt x="1612915" y="223489"/>
                  </a:lnTo>
                  <a:lnTo>
                    <a:pt x="1601905" y="225604"/>
                  </a:lnTo>
                  <a:lnTo>
                    <a:pt x="1592176" y="231951"/>
                  </a:lnTo>
                  <a:lnTo>
                    <a:pt x="1416911" y="403619"/>
                  </a:lnTo>
                  <a:close/>
                </a:path>
                <a:path w="2353309" h="756284" extrusionOk="0">
                  <a:moveTo>
                    <a:pt x="1451475" y="756154"/>
                  </a:moveTo>
                  <a:lnTo>
                    <a:pt x="1300682" y="756154"/>
                  </a:lnTo>
                  <a:lnTo>
                    <a:pt x="1293244" y="753104"/>
                  </a:lnTo>
                  <a:lnTo>
                    <a:pt x="1062507" y="527149"/>
                  </a:lnTo>
                  <a:lnTo>
                    <a:pt x="761107" y="231951"/>
                  </a:lnTo>
                  <a:lnTo>
                    <a:pt x="751383" y="225604"/>
                  </a:lnTo>
                  <a:lnTo>
                    <a:pt x="740375" y="223489"/>
                  </a:lnTo>
                  <a:lnTo>
                    <a:pt x="980638" y="223489"/>
                  </a:lnTo>
                  <a:lnTo>
                    <a:pt x="1155925" y="395166"/>
                  </a:lnTo>
                  <a:lnTo>
                    <a:pt x="1165642" y="401506"/>
                  </a:lnTo>
                  <a:lnTo>
                    <a:pt x="1176647" y="403619"/>
                  </a:lnTo>
                  <a:lnTo>
                    <a:pt x="1416911" y="403619"/>
                  </a:lnTo>
                  <a:lnTo>
                    <a:pt x="1312568" y="505820"/>
                  </a:lnTo>
                  <a:lnTo>
                    <a:pt x="1305840" y="515788"/>
                  </a:lnTo>
                  <a:lnTo>
                    <a:pt x="1303599" y="527204"/>
                  </a:lnTo>
                  <a:lnTo>
                    <a:pt x="1305840" y="538601"/>
                  </a:lnTo>
                  <a:lnTo>
                    <a:pt x="1312568" y="548587"/>
                  </a:lnTo>
                  <a:lnTo>
                    <a:pt x="1472181" y="704915"/>
                  </a:lnTo>
                  <a:lnTo>
                    <a:pt x="1480754" y="720808"/>
                  </a:lnTo>
                  <a:lnTo>
                    <a:pt x="1478985" y="737545"/>
                  </a:lnTo>
                  <a:lnTo>
                    <a:pt x="1468638" y="750777"/>
                  </a:lnTo>
                  <a:lnTo>
                    <a:pt x="1451475" y="756154"/>
                  </a:lnTo>
                  <a:close/>
                </a:path>
                <a:path w="2353309" h="756284" extrusionOk="0">
                  <a:moveTo>
                    <a:pt x="2324011" y="756154"/>
                  </a:moveTo>
                  <a:lnTo>
                    <a:pt x="2173229" y="756154"/>
                  </a:lnTo>
                  <a:lnTo>
                    <a:pt x="2165790" y="753104"/>
                  </a:lnTo>
                  <a:lnTo>
                    <a:pt x="1633654" y="231951"/>
                  </a:lnTo>
                  <a:lnTo>
                    <a:pt x="1623925" y="225604"/>
                  </a:lnTo>
                  <a:lnTo>
                    <a:pt x="1612915" y="223489"/>
                  </a:lnTo>
                  <a:lnTo>
                    <a:pt x="1853191" y="223489"/>
                  </a:lnTo>
                  <a:lnTo>
                    <a:pt x="2344750" y="704915"/>
                  </a:lnTo>
                  <a:lnTo>
                    <a:pt x="2353304" y="720808"/>
                  </a:lnTo>
                  <a:lnTo>
                    <a:pt x="2351525" y="737545"/>
                  </a:lnTo>
                  <a:lnTo>
                    <a:pt x="2341174" y="750777"/>
                  </a:lnTo>
                  <a:lnTo>
                    <a:pt x="2324011" y="756154"/>
                  </a:lnTo>
                  <a:close/>
                </a:path>
                <a:path w="2353309" h="756284" extrusionOk="0">
                  <a:moveTo>
                    <a:pt x="718759" y="499414"/>
                  </a:moveTo>
                  <a:lnTo>
                    <a:pt x="640992" y="499414"/>
                  </a:lnTo>
                  <a:lnTo>
                    <a:pt x="635696" y="494090"/>
                  </a:lnTo>
                  <a:lnTo>
                    <a:pt x="635696" y="415904"/>
                  </a:lnTo>
                  <a:lnTo>
                    <a:pt x="640992" y="410580"/>
                  </a:lnTo>
                  <a:lnTo>
                    <a:pt x="718759" y="410580"/>
                  </a:lnTo>
                  <a:lnTo>
                    <a:pt x="724055" y="415904"/>
                  </a:lnTo>
                  <a:lnTo>
                    <a:pt x="724055" y="494090"/>
                  </a:lnTo>
                  <a:lnTo>
                    <a:pt x="718759" y="499414"/>
                  </a:lnTo>
                  <a:close/>
                </a:path>
                <a:path w="2353309" h="756284" extrusionOk="0">
                  <a:moveTo>
                    <a:pt x="839766" y="499414"/>
                  </a:moveTo>
                  <a:lnTo>
                    <a:pt x="761998" y="499414"/>
                  </a:lnTo>
                  <a:lnTo>
                    <a:pt x="756702" y="494090"/>
                  </a:lnTo>
                  <a:lnTo>
                    <a:pt x="756702" y="415904"/>
                  </a:lnTo>
                  <a:lnTo>
                    <a:pt x="761998" y="410580"/>
                  </a:lnTo>
                  <a:lnTo>
                    <a:pt x="839766" y="410580"/>
                  </a:lnTo>
                  <a:lnTo>
                    <a:pt x="845062" y="415904"/>
                  </a:lnTo>
                  <a:lnTo>
                    <a:pt x="845062" y="494090"/>
                  </a:lnTo>
                  <a:lnTo>
                    <a:pt x="839766" y="499414"/>
                  </a:lnTo>
                  <a:close/>
                </a:path>
                <a:path w="2353309" h="756284" extrusionOk="0">
                  <a:moveTo>
                    <a:pt x="1598190" y="499414"/>
                  </a:moveTo>
                  <a:lnTo>
                    <a:pt x="1520401" y="499414"/>
                  </a:lnTo>
                  <a:lnTo>
                    <a:pt x="1515116" y="494090"/>
                  </a:lnTo>
                  <a:lnTo>
                    <a:pt x="1515116" y="415904"/>
                  </a:lnTo>
                  <a:lnTo>
                    <a:pt x="1520401" y="410580"/>
                  </a:lnTo>
                  <a:lnTo>
                    <a:pt x="1598190" y="410580"/>
                  </a:lnTo>
                  <a:lnTo>
                    <a:pt x="1603475" y="415904"/>
                  </a:lnTo>
                  <a:lnTo>
                    <a:pt x="1603475" y="494090"/>
                  </a:lnTo>
                  <a:lnTo>
                    <a:pt x="1598190" y="499414"/>
                  </a:lnTo>
                  <a:close/>
                </a:path>
                <a:path w="2353309" h="756284" extrusionOk="0">
                  <a:moveTo>
                    <a:pt x="1719186" y="499414"/>
                  </a:moveTo>
                  <a:lnTo>
                    <a:pt x="1641429" y="499414"/>
                  </a:lnTo>
                  <a:lnTo>
                    <a:pt x="1636133" y="494090"/>
                  </a:lnTo>
                  <a:lnTo>
                    <a:pt x="1636133" y="415904"/>
                  </a:lnTo>
                  <a:lnTo>
                    <a:pt x="1641429" y="410580"/>
                  </a:lnTo>
                  <a:lnTo>
                    <a:pt x="1719186" y="410580"/>
                  </a:lnTo>
                  <a:lnTo>
                    <a:pt x="1724504" y="415904"/>
                  </a:lnTo>
                  <a:lnTo>
                    <a:pt x="1724504" y="494090"/>
                  </a:lnTo>
                  <a:lnTo>
                    <a:pt x="1719186" y="499414"/>
                  </a:lnTo>
                  <a:close/>
                </a:path>
                <a:path w="2353309" h="756284" extrusionOk="0">
                  <a:moveTo>
                    <a:pt x="718759" y="615972"/>
                  </a:moveTo>
                  <a:lnTo>
                    <a:pt x="640992" y="615972"/>
                  </a:lnTo>
                  <a:lnTo>
                    <a:pt x="635696" y="610659"/>
                  </a:lnTo>
                  <a:lnTo>
                    <a:pt x="635696" y="532462"/>
                  </a:lnTo>
                  <a:lnTo>
                    <a:pt x="640992" y="527149"/>
                  </a:lnTo>
                  <a:lnTo>
                    <a:pt x="718759" y="527149"/>
                  </a:lnTo>
                  <a:lnTo>
                    <a:pt x="724055" y="532462"/>
                  </a:lnTo>
                  <a:lnTo>
                    <a:pt x="724055" y="610659"/>
                  </a:lnTo>
                  <a:lnTo>
                    <a:pt x="718759" y="615972"/>
                  </a:lnTo>
                  <a:close/>
                </a:path>
                <a:path w="2353309" h="756284" extrusionOk="0">
                  <a:moveTo>
                    <a:pt x="839766" y="615972"/>
                  </a:moveTo>
                  <a:lnTo>
                    <a:pt x="761998" y="615972"/>
                  </a:lnTo>
                  <a:lnTo>
                    <a:pt x="756702" y="610659"/>
                  </a:lnTo>
                  <a:lnTo>
                    <a:pt x="756702" y="532462"/>
                  </a:lnTo>
                  <a:lnTo>
                    <a:pt x="761998" y="527149"/>
                  </a:lnTo>
                  <a:lnTo>
                    <a:pt x="839766" y="527149"/>
                  </a:lnTo>
                  <a:lnTo>
                    <a:pt x="845062" y="532462"/>
                  </a:lnTo>
                  <a:lnTo>
                    <a:pt x="845062" y="610659"/>
                  </a:lnTo>
                  <a:lnTo>
                    <a:pt x="839766" y="615972"/>
                  </a:lnTo>
                  <a:close/>
                </a:path>
                <a:path w="2353309" h="756284" extrusionOk="0">
                  <a:moveTo>
                    <a:pt x="1598190" y="615972"/>
                  </a:moveTo>
                  <a:lnTo>
                    <a:pt x="1520401" y="615972"/>
                  </a:lnTo>
                  <a:lnTo>
                    <a:pt x="1515116" y="610659"/>
                  </a:lnTo>
                  <a:lnTo>
                    <a:pt x="1515116" y="532462"/>
                  </a:lnTo>
                  <a:lnTo>
                    <a:pt x="1520401" y="527149"/>
                  </a:lnTo>
                  <a:lnTo>
                    <a:pt x="1598190" y="527149"/>
                  </a:lnTo>
                  <a:lnTo>
                    <a:pt x="1603475" y="532462"/>
                  </a:lnTo>
                  <a:lnTo>
                    <a:pt x="1603475" y="610659"/>
                  </a:lnTo>
                  <a:lnTo>
                    <a:pt x="1598190" y="615972"/>
                  </a:lnTo>
                  <a:close/>
                </a:path>
                <a:path w="2353309" h="756284" extrusionOk="0">
                  <a:moveTo>
                    <a:pt x="1719186" y="615972"/>
                  </a:moveTo>
                  <a:lnTo>
                    <a:pt x="1641429" y="615972"/>
                  </a:lnTo>
                  <a:lnTo>
                    <a:pt x="1636133" y="610659"/>
                  </a:lnTo>
                  <a:lnTo>
                    <a:pt x="1636133" y="532462"/>
                  </a:lnTo>
                  <a:lnTo>
                    <a:pt x="1641429" y="527149"/>
                  </a:lnTo>
                  <a:lnTo>
                    <a:pt x="1719186" y="527149"/>
                  </a:lnTo>
                  <a:lnTo>
                    <a:pt x="1724504" y="532462"/>
                  </a:lnTo>
                  <a:lnTo>
                    <a:pt x="1724504" y="610659"/>
                  </a:lnTo>
                  <a:lnTo>
                    <a:pt x="1719186" y="615972"/>
                  </a:lnTo>
                  <a:close/>
                </a:path>
              </a:pathLst>
            </a:custGeom>
            <a:solidFill>
              <a:srgbClr val="00673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b="0" u="none" strike="noStrike">
                <a:solidFill>
                  <a:srgbClr val="000000"/>
                </a:solidFill>
                <a:latin typeface="Arial"/>
                <a:ea typeface="Arial"/>
                <a:cs typeface="Arial"/>
                <a:sym typeface="Arial"/>
              </a:endParaRPr>
            </a:p>
          </p:txBody>
        </p:sp>
      </p:grpSp>
      <p:sp>
        <p:nvSpPr>
          <p:cNvPr id="66" name="Google Shape;66;p40"/>
          <p:cNvSpPr/>
          <p:nvPr/>
        </p:nvSpPr>
        <p:spPr>
          <a:xfrm>
            <a:off x="1028880" y="8989560"/>
            <a:ext cx="13017240" cy="48960"/>
          </a:xfrm>
          <a:custGeom>
            <a:avLst/>
            <a:gdLst/>
            <a:ahLst/>
            <a:cxnLst/>
            <a:rect l="l" t="t" r="r" b="b"/>
            <a:pathLst>
              <a:path w="13020675" h="52704" extrusionOk="0">
                <a:moveTo>
                  <a:pt x="0" y="52397"/>
                </a:moveTo>
                <a:lnTo>
                  <a:pt x="13020664" y="0"/>
                </a:lnTo>
              </a:path>
            </a:pathLst>
          </a:custGeom>
          <a:noFill/>
          <a:ln w="104750" cap="flat" cmpd="sng">
            <a:solidFill>
              <a:srgbClr val="5CC22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400" b="0" u="none" strike="noStrike">
              <a:solidFill>
                <a:srgbClr val="000000"/>
              </a:solidFill>
              <a:latin typeface="Arial"/>
              <a:ea typeface="Arial"/>
              <a:cs typeface="Arial"/>
              <a:sym typeface="Arial"/>
            </a:endParaRPr>
          </a:p>
        </p:txBody>
      </p:sp>
      <p:sp>
        <p:nvSpPr>
          <p:cNvPr id="67" name="Google Shape;67;p40"/>
          <p:cNvSpPr/>
          <p:nvPr/>
        </p:nvSpPr>
        <p:spPr>
          <a:xfrm>
            <a:off x="2888280" y="9252360"/>
            <a:ext cx="5390280" cy="761400"/>
          </a:xfrm>
          <a:prstGeom prst="rect">
            <a:avLst/>
          </a:prstGeom>
          <a:noFill/>
          <a:ln>
            <a:noFill/>
          </a:ln>
        </p:spPr>
        <p:txBody>
          <a:bodyPr spcFirstLastPara="1" wrap="square" lIns="90000" tIns="45000" rIns="90000" bIns="45000" anchor="t" anchorCtr="0">
            <a:spAutoFit/>
          </a:bodyPr>
          <a:lstStyle/>
          <a:p>
            <a:pPr marL="12600" marR="0" lvl="0" indent="0" algn="just" rtl="0">
              <a:lnSpc>
                <a:spcPct val="100000"/>
              </a:lnSpc>
              <a:spcBef>
                <a:spcPts val="0"/>
              </a:spcBef>
              <a:spcAft>
                <a:spcPts val="0"/>
              </a:spcAft>
              <a:buNone/>
            </a:pPr>
            <a:r>
              <a:rPr lang="en-GB" sz="1100" b="0" u="none" strike="noStrike">
                <a:solidFill>
                  <a:schemeClr val="dk1"/>
                </a:solidFill>
                <a:latin typeface="Calibri"/>
                <a:ea typeface="Calibri"/>
                <a:cs typeface="Calibri"/>
                <a:sym typeface="Calibri"/>
              </a:rPr>
              <a:t>"The European Commission support for the production of this publication does not constitute endorsement of the contents which reflects the views only of the authors, and the Commission cannot be held responsible for  any use which may be made of the information contained therein."</a:t>
            </a:r>
            <a:endParaRPr sz="1100" b="0" u="none" strike="noStrike">
              <a:solidFill>
                <a:srgbClr val="000000"/>
              </a:solidFill>
              <a:latin typeface="Arial"/>
              <a:ea typeface="Arial"/>
              <a:cs typeface="Arial"/>
              <a:sym typeface="Arial"/>
            </a:endParaRPr>
          </a:p>
        </p:txBody>
      </p:sp>
      <p:sp>
        <p:nvSpPr>
          <p:cNvPr id="68" name="Google Shape;68;p40"/>
          <p:cNvSpPr/>
          <p:nvPr/>
        </p:nvSpPr>
        <p:spPr>
          <a:xfrm>
            <a:off x="9861120" y="9250200"/>
            <a:ext cx="6731640" cy="1085400"/>
          </a:xfrm>
          <a:prstGeom prst="rect">
            <a:avLst/>
          </a:prstGeom>
          <a:noFill/>
          <a:ln>
            <a:noFill/>
          </a:ln>
        </p:spPr>
        <p:txBody>
          <a:bodyPr spcFirstLastPara="1" wrap="square" lIns="90000" tIns="45000" rIns="90000" bIns="45000" anchor="t" anchorCtr="0">
            <a:spAutoFit/>
          </a:bodyPr>
          <a:lstStyle/>
          <a:p>
            <a:pPr marL="12600" marR="0" lvl="0" indent="0" algn="just" rtl="0">
              <a:lnSpc>
                <a:spcPct val="100000"/>
              </a:lnSpc>
              <a:spcBef>
                <a:spcPts val="0"/>
              </a:spcBef>
              <a:spcAft>
                <a:spcPts val="0"/>
              </a:spcAft>
              <a:buNone/>
            </a:pPr>
            <a:r>
              <a:rPr lang="en-GB" sz="1100" b="0" u="none" strike="noStrike">
                <a:solidFill>
                  <a:schemeClr val="dk1"/>
                </a:solidFill>
                <a:latin typeface="Calibri"/>
                <a:ea typeface="Calibri"/>
                <a:cs typeface="Calibri"/>
                <a:sym typeface="Calibri"/>
              </a:rPr>
              <a:t>Legal description – Creative Commons licensing:</a:t>
            </a:r>
            <a:endParaRPr sz="1100" b="0" u="none" strike="noStrike">
              <a:solidFill>
                <a:srgbClr val="000000"/>
              </a:solidFill>
              <a:latin typeface="Arial"/>
              <a:ea typeface="Arial"/>
              <a:cs typeface="Arial"/>
              <a:sym typeface="Arial"/>
            </a:endParaRPr>
          </a:p>
          <a:p>
            <a:pPr marL="12600" marR="0" lvl="0" indent="0" algn="just" rtl="0">
              <a:lnSpc>
                <a:spcPct val="110000"/>
              </a:lnSpc>
              <a:spcBef>
                <a:spcPts val="0"/>
              </a:spcBef>
              <a:spcAft>
                <a:spcPts val="0"/>
              </a:spcAft>
              <a:buNone/>
            </a:pPr>
            <a:r>
              <a:rPr lang="en-GB" sz="1100" b="0" u="none" strike="noStrike">
                <a:solidFill>
                  <a:schemeClr val="dk1"/>
                </a:solidFill>
                <a:latin typeface="Calibri"/>
                <a:ea typeface="Calibri"/>
                <a:cs typeface="Calibri"/>
                <a:sym typeface="Calibri"/>
              </a:rPr>
              <a:t>The materials published on the Eureca project website are classified as Open Educational Resources' (OER) and can be freely (without  permission of their creators): downloaded, used, reused, copied, adapted, and shared by users, with information about the source of their  origin.</a:t>
            </a:r>
            <a:endParaRPr sz="1100" b="0" u="none" strike="noStrike">
              <a:solidFill>
                <a:srgbClr val="000000"/>
              </a:solidFill>
              <a:latin typeface="Arial"/>
              <a:ea typeface="Arial"/>
              <a:cs typeface="Arial"/>
              <a:sym typeface="Arial"/>
            </a:endParaRPr>
          </a:p>
          <a:p>
            <a:pPr marL="12600" marR="0" lvl="0" indent="0" algn="l" rtl="0">
              <a:lnSpc>
                <a:spcPct val="100000"/>
              </a:lnSpc>
              <a:spcBef>
                <a:spcPts val="0"/>
              </a:spcBef>
              <a:spcAft>
                <a:spcPts val="0"/>
              </a:spcAft>
              <a:buNone/>
            </a:pPr>
            <a:endParaRPr sz="1800" b="0" u="none" strike="noStrike">
              <a:solidFill>
                <a:srgbClr val="000000"/>
              </a:solidFill>
              <a:latin typeface="Arial"/>
              <a:ea typeface="Arial"/>
              <a:cs typeface="Arial"/>
              <a:sym typeface="Arial"/>
            </a:endParaRPr>
          </a:p>
        </p:txBody>
      </p:sp>
      <p:pic>
        <p:nvPicPr>
          <p:cNvPr id="69" name="Google Shape;69;p40"/>
          <p:cNvPicPr preferRelativeResize="0"/>
          <p:nvPr/>
        </p:nvPicPr>
        <p:blipFill rotWithShape="1">
          <a:blip r:embed="rId6">
            <a:alphaModFix/>
          </a:blip>
          <a:srcRect l="7860"/>
          <a:stretch/>
        </p:blipFill>
        <p:spPr>
          <a:xfrm>
            <a:off x="1031760" y="264960"/>
            <a:ext cx="3479040" cy="2122560"/>
          </a:xfrm>
          <a:prstGeom prst="rect">
            <a:avLst/>
          </a:prstGeom>
          <a:noFill/>
          <a:ln>
            <a:noFill/>
          </a:ln>
        </p:spPr>
      </p:pic>
      <p:sp>
        <p:nvSpPr>
          <p:cNvPr id="70" name="Google Shape;70;p40"/>
          <p:cNvSpPr/>
          <p:nvPr/>
        </p:nvSpPr>
        <p:spPr>
          <a:xfrm>
            <a:off x="1271880" y="1969200"/>
            <a:ext cx="2998800" cy="357120"/>
          </a:xfrm>
          <a:prstGeom prst="rect">
            <a:avLst/>
          </a:prstGeom>
          <a:noFill/>
          <a:ln>
            <a:noFill/>
          </a:ln>
        </p:spPr>
        <p:txBody>
          <a:bodyPr spcFirstLastPara="1" wrap="square" lIns="0" tIns="128150" rIns="0" bIns="0" anchor="t" anchorCtr="0">
            <a:spAutoFit/>
          </a:bodyPr>
          <a:lstStyle/>
          <a:p>
            <a:pPr marL="468000" marR="0" lvl="0" indent="0" algn="l" rtl="0">
              <a:lnSpc>
                <a:spcPct val="100000"/>
              </a:lnSpc>
              <a:spcBef>
                <a:spcPts val="0"/>
              </a:spcBef>
              <a:spcAft>
                <a:spcPts val="0"/>
              </a:spcAft>
              <a:buNone/>
            </a:pPr>
            <a:r>
              <a:rPr lang="en-GB" sz="1500" b="0" u="sng" strike="noStrike">
                <a:solidFill>
                  <a:srgbClr val="0E181D"/>
                </a:solidFill>
                <a:latin typeface="Trebuchet MS"/>
                <a:ea typeface="Trebuchet MS"/>
                <a:cs typeface="Trebuchet MS"/>
                <a:sym typeface="Trebuchet MS"/>
                <a:hlinkClick r:id="rId7">
                  <a:extLst>
                    <a:ext uri="{A12FA001-AC4F-418D-AE19-62706E023703}">
                      <ahyp:hlinkClr xmlns:ahyp="http://schemas.microsoft.com/office/drawing/2018/hyperlinkcolor" val="tx"/>
                    </a:ext>
                  </a:extLst>
                </a:hlinkClick>
              </a:rPr>
              <a:t>www.eurecaedu.eu</a:t>
            </a:r>
            <a:endParaRPr sz="1500" b="0" u="none" strike="noStrike">
              <a:solidFill>
                <a:srgbClr val="000000"/>
              </a:solidFill>
              <a:latin typeface="Arial"/>
              <a:ea typeface="Arial"/>
              <a:cs typeface="Arial"/>
              <a:sym typeface="Arial"/>
            </a:endParaRPr>
          </a:p>
        </p:txBody>
      </p:sp>
      <p:sp>
        <p:nvSpPr>
          <p:cNvPr id="71" name="Google Shape;71;p40"/>
          <p:cNvSpPr/>
          <p:nvPr/>
        </p:nvSpPr>
        <p:spPr>
          <a:xfrm>
            <a:off x="4405320" y="1411560"/>
            <a:ext cx="12716640" cy="48960"/>
          </a:xfrm>
          <a:custGeom>
            <a:avLst/>
            <a:gdLst/>
            <a:ahLst/>
            <a:cxnLst/>
            <a:rect l="l" t="t" r="r" b="b"/>
            <a:pathLst>
              <a:path w="12383135" h="120000" extrusionOk="0">
                <a:moveTo>
                  <a:pt x="0" y="0"/>
                </a:moveTo>
                <a:lnTo>
                  <a:pt x="12382525" y="0"/>
                </a:lnTo>
              </a:path>
            </a:pathLst>
          </a:custGeom>
          <a:noFill/>
          <a:ln w="104750" cap="flat" cmpd="sng">
            <a:solidFill>
              <a:srgbClr val="5CC22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400" b="0" u="none" strike="noStrike">
              <a:solidFill>
                <a:srgbClr val="000000"/>
              </a:solidFill>
              <a:latin typeface="Arial"/>
              <a:ea typeface="Arial"/>
              <a:cs typeface="Arial"/>
              <a:sym typeface="Arial"/>
            </a:endParaRPr>
          </a:p>
        </p:txBody>
      </p:sp>
      <p:sp>
        <p:nvSpPr>
          <p:cNvPr id="72" name="Google Shape;72;p40"/>
          <p:cNvSpPr txBox="1">
            <a:spLocks noGrp="1"/>
          </p:cNvSpPr>
          <p:nvPr>
            <p:ph type="title"/>
          </p:nvPr>
        </p:nvSpPr>
        <p:spPr>
          <a:xfrm>
            <a:off x="914400" y="410400"/>
            <a:ext cx="16458480" cy="17172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73" name="Google Shape;73;p40"/>
          <p:cNvSpPr txBox="1">
            <a:spLocks noGrp="1"/>
          </p:cNvSpPr>
          <p:nvPr>
            <p:ph type="body" idx="1"/>
          </p:nvPr>
        </p:nvSpPr>
        <p:spPr>
          <a:xfrm>
            <a:off x="914400" y="2406960"/>
            <a:ext cx="16458840" cy="596592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pic>
        <p:nvPicPr>
          <p:cNvPr id="81" name="Google Shape;81;p42"/>
          <p:cNvPicPr preferRelativeResize="0"/>
          <p:nvPr/>
        </p:nvPicPr>
        <p:blipFill rotWithShape="1">
          <a:blip r:embed="rId3">
            <a:alphaModFix/>
          </a:blip>
          <a:srcRect/>
          <a:stretch/>
        </p:blipFill>
        <p:spPr>
          <a:xfrm>
            <a:off x="1151640" y="9456120"/>
            <a:ext cx="1644120" cy="358200"/>
          </a:xfrm>
          <a:prstGeom prst="rect">
            <a:avLst/>
          </a:prstGeom>
          <a:noFill/>
          <a:ln>
            <a:noFill/>
          </a:ln>
        </p:spPr>
      </p:pic>
      <p:pic>
        <p:nvPicPr>
          <p:cNvPr id="82" name="Google Shape;82;p42"/>
          <p:cNvPicPr preferRelativeResize="0"/>
          <p:nvPr/>
        </p:nvPicPr>
        <p:blipFill rotWithShape="1">
          <a:blip r:embed="rId4">
            <a:alphaModFix/>
          </a:blip>
          <a:srcRect/>
          <a:stretch/>
        </p:blipFill>
        <p:spPr>
          <a:xfrm>
            <a:off x="8514360" y="9367200"/>
            <a:ext cx="1110960" cy="396360"/>
          </a:xfrm>
          <a:prstGeom prst="rect">
            <a:avLst/>
          </a:prstGeom>
          <a:noFill/>
          <a:ln>
            <a:noFill/>
          </a:ln>
        </p:spPr>
      </p:pic>
      <p:grpSp>
        <p:nvGrpSpPr>
          <p:cNvPr id="83" name="Google Shape;83;p42"/>
          <p:cNvGrpSpPr/>
          <p:nvPr/>
        </p:nvGrpSpPr>
        <p:grpSpPr>
          <a:xfrm>
            <a:off x="14243040" y="7925040"/>
            <a:ext cx="2878560" cy="1072800"/>
            <a:chOff x="14243040" y="7925040"/>
            <a:chExt cx="2878560" cy="1072800"/>
          </a:xfrm>
        </p:grpSpPr>
        <p:sp>
          <p:nvSpPr>
            <p:cNvPr id="84" name="Google Shape;84;p42"/>
            <p:cNvSpPr/>
            <p:nvPr/>
          </p:nvSpPr>
          <p:spPr>
            <a:xfrm>
              <a:off x="14281200" y="7925040"/>
              <a:ext cx="2840400" cy="1027800"/>
            </a:xfrm>
            <a:custGeom>
              <a:avLst/>
              <a:gdLst/>
              <a:ahLst/>
              <a:cxnLst/>
              <a:rect l="l" t="t" r="r" b="b"/>
              <a:pathLst>
                <a:path w="2844165" h="1031240" extrusionOk="0">
                  <a:moveTo>
                    <a:pt x="2250706" y="911788"/>
                  </a:moveTo>
                  <a:lnTo>
                    <a:pt x="2248814" y="907787"/>
                  </a:lnTo>
                  <a:lnTo>
                    <a:pt x="2221909" y="775097"/>
                  </a:lnTo>
                  <a:lnTo>
                    <a:pt x="2255200" y="678693"/>
                  </a:lnTo>
                  <a:lnTo>
                    <a:pt x="2306276" y="619888"/>
                  </a:lnTo>
                  <a:lnTo>
                    <a:pt x="2332726" y="599995"/>
                  </a:lnTo>
                  <a:lnTo>
                    <a:pt x="2349686" y="628486"/>
                  </a:lnTo>
                  <a:lnTo>
                    <a:pt x="2374745" y="702368"/>
                  </a:lnTo>
                  <a:lnTo>
                    <a:pt x="2374519" y="706506"/>
                  </a:lnTo>
                  <a:lnTo>
                    <a:pt x="2315347" y="706506"/>
                  </a:lnTo>
                  <a:lnTo>
                    <a:pt x="2293840" y="751700"/>
                  </a:lnTo>
                  <a:lnTo>
                    <a:pt x="2276852" y="808939"/>
                  </a:lnTo>
                  <a:lnTo>
                    <a:pt x="2264608" y="864973"/>
                  </a:lnTo>
                  <a:lnTo>
                    <a:pt x="2257329" y="906552"/>
                  </a:lnTo>
                  <a:lnTo>
                    <a:pt x="2256633" y="910946"/>
                  </a:lnTo>
                  <a:lnTo>
                    <a:pt x="2250706" y="911788"/>
                  </a:lnTo>
                  <a:close/>
                </a:path>
                <a:path w="2844165" h="1031240" extrusionOk="0">
                  <a:moveTo>
                    <a:pt x="2290933" y="919736"/>
                  </a:moveTo>
                  <a:lnTo>
                    <a:pt x="2285756" y="916631"/>
                  </a:lnTo>
                  <a:lnTo>
                    <a:pt x="2286811" y="912291"/>
                  </a:lnTo>
                  <a:lnTo>
                    <a:pt x="2307796" y="811834"/>
                  </a:lnTo>
                  <a:lnTo>
                    <a:pt x="2315769" y="748684"/>
                  </a:lnTo>
                  <a:lnTo>
                    <a:pt x="2316397" y="715892"/>
                  </a:lnTo>
                  <a:lnTo>
                    <a:pt x="2315347" y="706506"/>
                  </a:lnTo>
                  <a:lnTo>
                    <a:pt x="2374519" y="706506"/>
                  </a:lnTo>
                  <a:lnTo>
                    <a:pt x="2369167" y="804249"/>
                  </a:lnTo>
                  <a:lnTo>
                    <a:pt x="2294217" y="916740"/>
                  </a:lnTo>
                  <a:lnTo>
                    <a:pt x="2290933" y="919736"/>
                  </a:lnTo>
                  <a:close/>
                </a:path>
                <a:path w="2844165" h="1031240" extrusionOk="0">
                  <a:moveTo>
                    <a:pt x="2336173" y="972822"/>
                  </a:moveTo>
                  <a:lnTo>
                    <a:pt x="2328604" y="965541"/>
                  </a:lnTo>
                  <a:lnTo>
                    <a:pt x="2332030" y="958577"/>
                  </a:lnTo>
                  <a:lnTo>
                    <a:pt x="2484491" y="777730"/>
                  </a:lnTo>
                  <a:lnTo>
                    <a:pt x="2652462" y="719423"/>
                  </a:lnTo>
                  <a:lnTo>
                    <a:pt x="2788232" y="726416"/>
                  </a:lnTo>
                  <a:lnTo>
                    <a:pt x="2844091" y="741467"/>
                  </a:lnTo>
                  <a:lnTo>
                    <a:pt x="2823461" y="795759"/>
                  </a:lnTo>
                  <a:lnTo>
                    <a:pt x="2799601" y="832727"/>
                  </a:lnTo>
                  <a:lnTo>
                    <a:pt x="2679530" y="832727"/>
                  </a:lnTo>
                  <a:lnTo>
                    <a:pt x="2633373" y="840500"/>
                  </a:lnTo>
                  <a:lnTo>
                    <a:pt x="2580856" y="856535"/>
                  </a:lnTo>
                  <a:lnTo>
                    <a:pt x="2525411" y="878215"/>
                  </a:lnTo>
                  <a:lnTo>
                    <a:pt x="2470466" y="902921"/>
                  </a:lnTo>
                  <a:lnTo>
                    <a:pt x="2419453" y="928035"/>
                  </a:lnTo>
                  <a:lnTo>
                    <a:pt x="2375800" y="950940"/>
                  </a:lnTo>
                  <a:lnTo>
                    <a:pt x="2342937" y="969017"/>
                  </a:lnTo>
                  <a:lnTo>
                    <a:pt x="2336173" y="972822"/>
                  </a:lnTo>
                  <a:close/>
                </a:path>
                <a:path w="2844165" h="1031240" extrusionOk="0">
                  <a:moveTo>
                    <a:pt x="2368939" y="1031057"/>
                  </a:moveTo>
                  <a:lnTo>
                    <a:pt x="2361262" y="1029778"/>
                  </a:lnTo>
                  <a:lnTo>
                    <a:pt x="2359924" y="1019283"/>
                  </a:lnTo>
                  <a:lnTo>
                    <a:pt x="2366993" y="1016036"/>
                  </a:lnTo>
                  <a:lnTo>
                    <a:pt x="2527207" y="936307"/>
                  </a:lnTo>
                  <a:lnTo>
                    <a:pt x="2622266" y="878971"/>
                  </a:lnTo>
                  <a:lnTo>
                    <a:pt x="2667823" y="844340"/>
                  </a:lnTo>
                  <a:lnTo>
                    <a:pt x="2679530" y="832727"/>
                  </a:lnTo>
                  <a:lnTo>
                    <a:pt x="2799601" y="832727"/>
                  </a:lnTo>
                  <a:lnTo>
                    <a:pt x="2749482" y="910379"/>
                  </a:lnTo>
                  <a:lnTo>
                    <a:pt x="2604020" y="1012940"/>
                  </a:lnTo>
                  <a:lnTo>
                    <a:pt x="2368939" y="1031057"/>
                  </a:lnTo>
                  <a:close/>
                </a:path>
                <a:path w="2844165" h="1031240" extrusionOk="0">
                  <a:moveTo>
                    <a:pt x="553169" y="319708"/>
                  </a:moveTo>
                  <a:lnTo>
                    <a:pt x="549884" y="316712"/>
                  </a:lnTo>
                  <a:lnTo>
                    <a:pt x="474933" y="204240"/>
                  </a:lnTo>
                  <a:lnTo>
                    <a:pt x="469351" y="102369"/>
                  </a:lnTo>
                  <a:lnTo>
                    <a:pt x="494406" y="28491"/>
                  </a:lnTo>
                  <a:lnTo>
                    <a:pt x="511365" y="0"/>
                  </a:lnTo>
                  <a:lnTo>
                    <a:pt x="537817" y="19893"/>
                  </a:lnTo>
                  <a:lnTo>
                    <a:pt x="588896" y="78698"/>
                  </a:lnTo>
                  <a:lnTo>
                    <a:pt x="598501" y="106511"/>
                  </a:lnTo>
                  <a:lnTo>
                    <a:pt x="528743" y="106511"/>
                  </a:lnTo>
                  <a:lnTo>
                    <a:pt x="527692" y="115894"/>
                  </a:lnTo>
                  <a:lnTo>
                    <a:pt x="528318" y="148681"/>
                  </a:lnTo>
                  <a:lnTo>
                    <a:pt x="536290" y="211829"/>
                  </a:lnTo>
                  <a:lnTo>
                    <a:pt x="557279" y="312296"/>
                  </a:lnTo>
                  <a:lnTo>
                    <a:pt x="558334" y="316636"/>
                  </a:lnTo>
                  <a:lnTo>
                    <a:pt x="553169" y="319708"/>
                  </a:lnTo>
                  <a:close/>
                </a:path>
                <a:path w="2844165" h="1031240" extrusionOk="0">
                  <a:moveTo>
                    <a:pt x="593385" y="311793"/>
                  </a:moveTo>
                  <a:lnTo>
                    <a:pt x="587458" y="310918"/>
                  </a:lnTo>
                  <a:lnTo>
                    <a:pt x="586773" y="306534"/>
                  </a:lnTo>
                  <a:lnTo>
                    <a:pt x="579492" y="264956"/>
                  </a:lnTo>
                  <a:lnTo>
                    <a:pt x="567244" y="208925"/>
                  </a:lnTo>
                  <a:lnTo>
                    <a:pt x="550253" y="151692"/>
                  </a:lnTo>
                  <a:lnTo>
                    <a:pt x="528743" y="106511"/>
                  </a:lnTo>
                  <a:lnTo>
                    <a:pt x="598501" y="106511"/>
                  </a:lnTo>
                  <a:lnTo>
                    <a:pt x="622190" y="175102"/>
                  </a:lnTo>
                  <a:lnTo>
                    <a:pt x="595288" y="307792"/>
                  </a:lnTo>
                  <a:lnTo>
                    <a:pt x="593385" y="311793"/>
                  </a:lnTo>
                  <a:close/>
                </a:path>
                <a:path w="2844165" h="1031240" extrusionOk="0">
                  <a:moveTo>
                    <a:pt x="475151" y="431040"/>
                  </a:moveTo>
                  <a:lnTo>
                    <a:pt x="240075" y="412931"/>
                  </a:lnTo>
                  <a:lnTo>
                    <a:pt x="94612" y="310365"/>
                  </a:lnTo>
                  <a:lnTo>
                    <a:pt x="20631" y="195736"/>
                  </a:lnTo>
                  <a:lnTo>
                    <a:pt x="0" y="141438"/>
                  </a:lnTo>
                  <a:lnTo>
                    <a:pt x="55858" y="126394"/>
                  </a:lnTo>
                  <a:lnTo>
                    <a:pt x="191628" y="119416"/>
                  </a:lnTo>
                  <a:lnTo>
                    <a:pt x="359599" y="177735"/>
                  </a:lnTo>
                  <a:lnTo>
                    <a:pt x="405964" y="232732"/>
                  </a:lnTo>
                  <a:lnTo>
                    <a:pt x="164582" y="232732"/>
                  </a:lnTo>
                  <a:lnTo>
                    <a:pt x="176286" y="244340"/>
                  </a:lnTo>
                  <a:lnTo>
                    <a:pt x="221836" y="278960"/>
                  </a:lnTo>
                  <a:lnTo>
                    <a:pt x="316891" y="336285"/>
                  </a:lnTo>
                  <a:lnTo>
                    <a:pt x="477109" y="416008"/>
                  </a:lnTo>
                  <a:lnTo>
                    <a:pt x="484178" y="419255"/>
                  </a:lnTo>
                  <a:lnTo>
                    <a:pt x="482818" y="429750"/>
                  </a:lnTo>
                  <a:lnTo>
                    <a:pt x="475151" y="431040"/>
                  </a:lnTo>
                  <a:close/>
                </a:path>
                <a:path w="2844165" h="1031240" extrusionOk="0">
                  <a:moveTo>
                    <a:pt x="507907" y="372805"/>
                  </a:moveTo>
                  <a:lnTo>
                    <a:pt x="468291" y="350947"/>
                  </a:lnTo>
                  <a:lnTo>
                    <a:pt x="424638" y="328041"/>
                  </a:lnTo>
                  <a:lnTo>
                    <a:pt x="373626" y="302923"/>
                  </a:lnTo>
                  <a:lnTo>
                    <a:pt x="318684" y="278214"/>
                  </a:lnTo>
                  <a:lnTo>
                    <a:pt x="263242" y="256532"/>
                  </a:lnTo>
                  <a:lnTo>
                    <a:pt x="210732" y="240499"/>
                  </a:lnTo>
                  <a:lnTo>
                    <a:pt x="164582" y="232732"/>
                  </a:lnTo>
                  <a:lnTo>
                    <a:pt x="405964" y="232732"/>
                  </a:lnTo>
                  <a:lnTo>
                    <a:pt x="512061" y="358582"/>
                  </a:lnTo>
                  <a:lnTo>
                    <a:pt x="515498" y="365557"/>
                  </a:lnTo>
                  <a:lnTo>
                    <a:pt x="507907" y="372805"/>
                  </a:lnTo>
                  <a:close/>
                </a:path>
              </a:pathLst>
            </a:custGeom>
            <a:solidFill>
              <a:srgbClr val="8BC24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b="0" u="none" strike="noStrike">
                <a:solidFill>
                  <a:srgbClr val="000000"/>
                </a:solidFill>
                <a:latin typeface="Arial"/>
                <a:ea typeface="Arial"/>
                <a:cs typeface="Arial"/>
                <a:sym typeface="Arial"/>
              </a:endParaRPr>
            </a:p>
          </p:txBody>
        </p:sp>
        <p:sp>
          <p:nvSpPr>
            <p:cNvPr id="85" name="Google Shape;85;p42"/>
            <p:cNvSpPr/>
            <p:nvPr/>
          </p:nvSpPr>
          <p:spPr>
            <a:xfrm>
              <a:off x="14243040" y="8245080"/>
              <a:ext cx="2349720" cy="752760"/>
            </a:xfrm>
            <a:custGeom>
              <a:avLst/>
              <a:gdLst/>
              <a:ahLst/>
              <a:cxnLst/>
              <a:rect l="l" t="t" r="r" b="b"/>
              <a:pathLst>
                <a:path w="2353309" h="756284" extrusionOk="0">
                  <a:moveTo>
                    <a:pt x="180065" y="756154"/>
                  </a:moveTo>
                  <a:lnTo>
                    <a:pt x="29283" y="756154"/>
                  </a:lnTo>
                  <a:lnTo>
                    <a:pt x="12120" y="750777"/>
                  </a:lnTo>
                  <a:lnTo>
                    <a:pt x="1771" y="737545"/>
                  </a:lnTo>
                  <a:lnTo>
                    <a:pt x="0" y="720808"/>
                  </a:lnTo>
                  <a:lnTo>
                    <a:pt x="8566" y="704915"/>
                  </a:lnTo>
                  <a:lnTo>
                    <a:pt x="719651" y="8477"/>
                  </a:lnTo>
                  <a:lnTo>
                    <a:pt x="729369" y="2119"/>
                  </a:lnTo>
                  <a:lnTo>
                    <a:pt x="740375" y="0"/>
                  </a:lnTo>
                  <a:lnTo>
                    <a:pt x="751383" y="2119"/>
                  </a:lnTo>
                  <a:lnTo>
                    <a:pt x="761107" y="8477"/>
                  </a:lnTo>
                  <a:lnTo>
                    <a:pt x="980638" y="223489"/>
                  </a:lnTo>
                  <a:lnTo>
                    <a:pt x="740375" y="223489"/>
                  </a:lnTo>
                  <a:lnTo>
                    <a:pt x="729369" y="225604"/>
                  </a:lnTo>
                  <a:lnTo>
                    <a:pt x="719651" y="231951"/>
                  </a:lnTo>
                  <a:lnTo>
                    <a:pt x="187503" y="753104"/>
                  </a:lnTo>
                  <a:lnTo>
                    <a:pt x="180065" y="756154"/>
                  </a:lnTo>
                  <a:close/>
                </a:path>
                <a:path w="2353309" h="756284" extrusionOk="0">
                  <a:moveTo>
                    <a:pt x="1416911" y="403619"/>
                  </a:moveTo>
                  <a:lnTo>
                    <a:pt x="1176647" y="403619"/>
                  </a:lnTo>
                  <a:lnTo>
                    <a:pt x="1187651" y="401506"/>
                  </a:lnTo>
                  <a:lnTo>
                    <a:pt x="1197369" y="395166"/>
                  </a:lnTo>
                  <a:lnTo>
                    <a:pt x="1592176" y="8477"/>
                  </a:lnTo>
                  <a:lnTo>
                    <a:pt x="1601905" y="2119"/>
                  </a:lnTo>
                  <a:lnTo>
                    <a:pt x="1612915" y="0"/>
                  </a:lnTo>
                  <a:lnTo>
                    <a:pt x="1623925" y="2119"/>
                  </a:lnTo>
                  <a:lnTo>
                    <a:pt x="1633654" y="8477"/>
                  </a:lnTo>
                  <a:lnTo>
                    <a:pt x="1853191" y="223489"/>
                  </a:lnTo>
                  <a:lnTo>
                    <a:pt x="1612915" y="223489"/>
                  </a:lnTo>
                  <a:lnTo>
                    <a:pt x="1601905" y="225604"/>
                  </a:lnTo>
                  <a:lnTo>
                    <a:pt x="1592176" y="231951"/>
                  </a:lnTo>
                  <a:lnTo>
                    <a:pt x="1416911" y="403619"/>
                  </a:lnTo>
                  <a:close/>
                </a:path>
                <a:path w="2353309" h="756284" extrusionOk="0">
                  <a:moveTo>
                    <a:pt x="1451475" y="756154"/>
                  </a:moveTo>
                  <a:lnTo>
                    <a:pt x="1300682" y="756154"/>
                  </a:lnTo>
                  <a:lnTo>
                    <a:pt x="1293244" y="753104"/>
                  </a:lnTo>
                  <a:lnTo>
                    <a:pt x="1062507" y="527149"/>
                  </a:lnTo>
                  <a:lnTo>
                    <a:pt x="761107" y="231951"/>
                  </a:lnTo>
                  <a:lnTo>
                    <a:pt x="751383" y="225604"/>
                  </a:lnTo>
                  <a:lnTo>
                    <a:pt x="740375" y="223489"/>
                  </a:lnTo>
                  <a:lnTo>
                    <a:pt x="980638" y="223489"/>
                  </a:lnTo>
                  <a:lnTo>
                    <a:pt x="1155925" y="395166"/>
                  </a:lnTo>
                  <a:lnTo>
                    <a:pt x="1165642" y="401506"/>
                  </a:lnTo>
                  <a:lnTo>
                    <a:pt x="1176647" y="403619"/>
                  </a:lnTo>
                  <a:lnTo>
                    <a:pt x="1416911" y="403619"/>
                  </a:lnTo>
                  <a:lnTo>
                    <a:pt x="1312568" y="505820"/>
                  </a:lnTo>
                  <a:lnTo>
                    <a:pt x="1305840" y="515788"/>
                  </a:lnTo>
                  <a:lnTo>
                    <a:pt x="1303599" y="527204"/>
                  </a:lnTo>
                  <a:lnTo>
                    <a:pt x="1305840" y="538601"/>
                  </a:lnTo>
                  <a:lnTo>
                    <a:pt x="1312568" y="548587"/>
                  </a:lnTo>
                  <a:lnTo>
                    <a:pt x="1472181" y="704915"/>
                  </a:lnTo>
                  <a:lnTo>
                    <a:pt x="1480754" y="720808"/>
                  </a:lnTo>
                  <a:lnTo>
                    <a:pt x="1478985" y="737545"/>
                  </a:lnTo>
                  <a:lnTo>
                    <a:pt x="1468638" y="750777"/>
                  </a:lnTo>
                  <a:lnTo>
                    <a:pt x="1451475" y="756154"/>
                  </a:lnTo>
                  <a:close/>
                </a:path>
                <a:path w="2353309" h="756284" extrusionOk="0">
                  <a:moveTo>
                    <a:pt x="2324011" y="756154"/>
                  </a:moveTo>
                  <a:lnTo>
                    <a:pt x="2173229" y="756154"/>
                  </a:lnTo>
                  <a:lnTo>
                    <a:pt x="2165790" y="753104"/>
                  </a:lnTo>
                  <a:lnTo>
                    <a:pt x="1633654" y="231951"/>
                  </a:lnTo>
                  <a:lnTo>
                    <a:pt x="1623925" y="225604"/>
                  </a:lnTo>
                  <a:lnTo>
                    <a:pt x="1612915" y="223489"/>
                  </a:lnTo>
                  <a:lnTo>
                    <a:pt x="1853191" y="223489"/>
                  </a:lnTo>
                  <a:lnTo>
                    <a:pt x="2344750" y="704915"/>
                  </a:lnTo>
                  <a:lnTo>
                    <a:pt x="2353304" y="720808"/>
                  </a:lnTo>
                  <a:lnTo>
                    <a:pt x="2351525" y="737545"/>
                  </a:lnTo>
                  <a:lnTo>
                    <a:pt x="2341174" y="750777"/>
                  </a:lnTo>
                  <a:lnTo>
                    <a:pt x="2324011" y="756154"/>
                  </a:lnTo>
                  <a:close/>
                </a:path>
                <a:path w="2353309" h="756284" extrusionOk="0">
                  <a:moveTo>
                    <a:pt x="718759" y="499414"/>
                  </a:moveTo>
                  <a:lnTo>
                    <a:pt x="640992" y="499414"/>
                  </a:lnTo>
                  <a:lnTo>
                    <a:pt x="635696" y="494090"/>
                  </a:lnTo>
                  <a:lnTo>
                    <a:pt x="635696" y="415904"/>
                  </a:lnTo>
                  <a:lnTo>
                    <a:pt x="640992" y="410580"/>
                  </a:lnTo>
                  <a:lnTo>
                    <a:pt x="718759" y="410580"/>
                  </a:lnTo>
                  <a:lnTo>
                    <a:pt x="724055" y="415904"/>
                  </a:lnTo>
                  <a:lnTo>
                    <a:pt x="724055" y="494090"/>
                  </a:lnTo>
                  <a:lnTo>
                    <a:pt x="718759" y="499414"/>
                  </a:lnTo>
                  <a:close/>
                </a:path>
                <a:path w="2353309" h="756284" extrusionOk="0">
                  <a:moveTo>
                    <a:pt x="839766" y="499414"/>
                  </a:moveTo>
                  <a:lnTo>
                    <a:pt x="761998" y="499414"/>
                  </a:lnTo>
                  <a:lnTo>
                    <a:pt x="756702" y="494090"/>
                  </a:lnTo>
                  <a:lnTo>
                    <a:pt x="756702" y="415904"/>
                  </a:lnTo>
                  <a:lnTo>
                    <a:pt x="761998" y="410580"/>
                  </a:lnTo>
                  <a:lnTo>
                    <a:pt x="839766" y="410580"/>
                  </a:lnTo>
                  <a:lnTo>
                    <a:pt x="845062" y="415904"/>
                  </a:lnTo>
                  <a:lnTo>
                    <a:pt x="845062" y="494090"/>
                  </a:lnTo>
                  <a:lnTo>
                    <a:pt x="839766" y="499414"/>
                  </a:lnTo>
                  <a:close/>
                </a:path>
                <a:path w="2353309" h="756284" extrusionOk="0">
                  <a:moveTo>
                    <a:pt x="1598190" y="499414"/>
                  </a:moveTo>
                  <a:lnTo>
                    <a:pt x="1520401" y="499414"/>
                  </a:lnTo>
                  <a:lnTo>
                    <a:pt x="1515116" y="494090"/>
                  </a:lnTo>
                  <a:lnTo>
                    <a:pt x="1515116" y="415904"/>
                  </a:lnTo>
                  <a:lnTo>
                    <a:pt x="1520401" y="410580"/>
                  </a:lnTo>
                  <a:lnTo>
                    <a:pt x="1598190" y="410580"/>
                  </a:lnTo>
                  <a:lnTo>
                    <a:pt x="1603475" y="415904"/>
                  </a:lnTo>
                  <a:lnTo>
                    <a:pt x="1603475" y="494090"/>
                  </a:lnTo>
                  <a:lnTo>
                    <a:pt x="1598190" y="499414"/>
                  </a:lnTo>
                  <a:close/>
                </a:path>
                <a:path w="2353309" h="756284" extrusionOk="0">
                  <a:moveTo>
                    <a:pt x="1719186" y="499414"/>
                  </a:moveTo>
                  <a:lnTo>
                    <a:pt x="1641429" y="499414"/>
                  </a:lnTo>
                  <a:lnTo>
                    <a:pt x="1636133" y="494090"/>
                  </a:lnTo>
                  <a:lnTo>
                    <a:pt x="1636133" y="415904"/>
                  </a:lnTo>
                  <a:lnTo>
                    <a:pt x="1641429" y="410580"/>
                  </a:lnTo>
                  <a:lnTo>
                    <a:pt x="1719186" y="410580"/>
                  </a:lnTo>
                  <a:lnTo>
                    <a:pt x="1724504" y="415904"/>
                  </a:lnTo>
                  <a:lnTo>
                    <a:pt x="1724504" y="494090"/>
                  </a:lnTo>
                  <a:lnTo>
                    <a:pt x="1719186" y="499414"/>
                  </a:lnTo>
                  <a:close/>
                </a:path>
                <a:path w="2353309" h="756284" extrusionOk="0">
                  <a:moveTo>
                    <a:pt x="718759" y="615972"/>
                  </a:moveTo>
                  <a:lnTo>
                    <a:pt x="640992" y="615972"/>
                  </a:lnTo>
                  <a:lnTo>
                    <a:pt x="635696" y="610659"/>
                  </a:lnTo>
                  <a:lnTo>
                    <a:pt x="635696" y="532462"/>
                  </a:lnTo>
                  <a:lnTo>
                    <a:pt x="640992" y="527149"/>
                  </a:lnTo>
                  <a:lnTo>
                    <a:pt x="718759" y="527149"/>
                  </a:lnTo>
                  <a:lnTo>
                    <a:pt x="724055" y="532462"/>
                  </a:lnTo>
                  <a:lnTo>
                    <a:pt x="724055" y="610659"/>
                  </a:lnTo>
                  <a:lnTo>
                    <a:pt x="718759" y="615972"/>
                  </a:lnTo>
                  <a:close/>
                </a:path>
                <a:path w="2353309" h="756284" extrusionOk="0">
                  <a:moveTo>
                    <a:pt x="839766" y="615972"/>
                  </a:moveTo>
                  <a:lnTo>
                    <a:pt x="761998" y="615972"/>
                  </a:lnTo>
                  <a:lnTo>
                    <a:pt x="756702" y="610659"/>
                  </a:lnTo>
                  <a:lnTo>
                    <a:pt x="756702" y="532462"/>
                  </a:lnTo>
                  <a:lnTo>
                    <a:pt x="761998" y="527149"/>
                  </a:lnTo>
                  <a:lnTo>
                    <a:pt x="839766" y="527149"/>
                  </a:lnTo>
                  <a:lnTo>
                    <a:pt x="845062" y="532462"/>
                  </a:lnTo>
                  <a:lnTo>
                    <a:pt x="845062" y="610659"/>
                  </a:lnTo>
                  <a:lnTo>
                    <a:pt x="839766" y="615972"/>
                  </a:lnTo>
                  <a:close/>
                </a:path>
                <a:path w="2353309" h="756284" extrusionOk="0">
                  <a:moveTo>
                    <a:pt x="1598190" y="615972"/>
                  </a:moveTo>
                  <a:lnTo>
                    <a:pt x="1520401" y="615972"/>
                  </a:lnTo>
                  <a:lnTo>
                    <a:pt x="1515116" y="610659"/>
                  </a:lnTo>
                  <a:lnTo>
                    <a:pt x="1515116" y="532462"/>
                  </a:lnTo>
                  <a:lnTo>
                    <a:pt x="1520401" y="527149"/>
                  </a:lnTo>
                  <a:lnTo>
                    <a:pt x="1598190" y="527149"/>
                  </a:lnTo>
                  <a:lnTo>
                    <a:pt x="1603475" y="532462"/>
                  </a:lnTo>
                  <a:lnTo>
                    <a:pt x="1603475" y="610659"/>
                  </a:lnTo>
                  <a:lnTo>
                    <a:pt x="1598190" y="615972"/>
                  </a:lnTo>
                  <a:close/>
                </a:path>
                <a:path w="2353309" h="756284" extrusionOk="0">
                  <a:moveTo>
                    <a:pt x="1719186" y="615972"/>
                  </a:moveTo>
                  <a:lnTo>
                    <a:pt x="1641429" y="615972"/>
                  </a:lnTo>
                  <a:lnTo>
                    <a:pt x="1636133" y="610659"/>
                  </a:lnTo>
                  <a:lnTo>
                    <a:pt x="1636133" y="532462"/>
                  </a:lnTo>
                  <a:lnTo>
                    <a:pt x="1641429" y="527149"/>
                  </a:lnTo>
                  <a:lnTo>
                    <a:pt x="1719186" y="527149"/>
                  </a:lnTo>
                  <a:lnTo>
                    <a:pt x="1724504" y="532462"/>
                  </a:lnTo>
                  <a:lnTo>
                    <a:pt x="1724504" y="610659"/>
                  </a:lnTo>
                  <a:lnTo>
                    <a:pt x="1719186" y="615972"/>
                  </a:lnTo>
                  <a:close/>
                </a:path>
              </a:pathLst>
            </a:custGeom>
            <a:solidFill>
              <a:srgbClr val="00673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b="0" u="none" strike="noStrike">
                <a:solidFill>
                  <a:srgbClr val="000000"/>
                </a:solidFill>
                <a:latin typeface="Arial"/>
                <a:ea typeface="Arial"/>
                <a:cs typeface="Arial"/>
                <a:sym typeface="Arial"/>
              </a:endParaRPr>
            </a:p>
          </p:txBody>
        </p:sp>
      </p:grpSp>
      <p:sp>
        <p:nvSpPr>
          <p:cNvPr id="86" name="Google Shape;86;p42"/>
          <p:cNvSpPr/>
          <p:nvPr/>
        </p:nvSpPr>
        <p:spPr>
          <a:xfrm>
            <a:off x="1028880" y="8989560"/>
            <a:ext cx="13017240" cy="48960"/>
          </a:xfrm>
          <a:custGeom>
            <a:avLst/>
            <a:gdLst/>
            <a:ahLst/>
            <a:cxnLst/>
            <a:rect l="l" t="t" r="r" b="b"/>
            <a:pathLst>
              <a:path w="13020675" h="52704" extrusionOk="0">
                <a:moveTo>
                  <a:pt x="0" y="52397"/>
                </a:moveTo>
                <a:lnTo>
                  <a:pt x="13020664" y="0"/>
                </a:lnTo>
              </a:path>
            </a:pathLst>
          </a:custGeom>
          <a:noFill/>
          <a:ln w="104750" cap="flat" cmpd="sng">
            <a:solidFill>
              <a:srgbClr val="5CC22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400" b="0" u="none" strike="noStrike">
              <a:solidFill>
                <a:srgbClr val="000000"/>
              </a:solidFill>
              <a:latin typeface="Arial"/>
              <a:ea typeface="Arial"/>
              <a:cs typeface="Arial"/>
              <a:sym typeface="Arial"/>
            </a:endParaRPr>
          </a:p>
        </p:txBody>
      </p:sp>
      <p:sp>
        <p:nvSpPr>
          <p:cNvPr id="87" name="Google Shape;87;p42"/>
          <p:cNvSpPr/>
          <p:nvPr/>
        </p:nvSpPr>
        <p:spPr>
          <a:xfrm>
            <a:off x="2888280" y="9252360"/>
            <a:ext cx="5390280" cy="761400"/>
          </a:xfrm>
          <a:prstGeom prst="rect">
            <a:avLst/>
          </a:prstGeom>
          <a:noFill/>
          <a:ln>
            <a:noFill/>
          </a:ln>
        </p:spPr>
        <p:txBody>
          <a:bodyPr spcFirstLastPara="1" wrap="square" lIns="90000" tIns="45000" rIns="90000" bIns="45000" anchor="t" anchorCtr="0">
            <a:spAutoFit/>
          </a:bodyPr>
          <a:lstStyle/>
          <a:p>
            <a:pPr marL="12600" marR="0" lvl="0" indent="0" algn="just" rtl="0">
              <a:lnSpc>
                <a:spcPct val="100000"/>
              </a:lnSpc>
              <a:spcBef>
                <a:spcPts val="0"/>
              </a:spcBef>
              <a:spcAft>
                <a:spcPts val="0"/>
              </a:spcAft>
              <a:buNone/>
            </a:pPr>
            <a:r>
              <a:rPr lang="en-GB" sz="1100" b="0" u="none" strike="noStrike">
                <a:solidFill>
                  <a:schemeClr val="dk1"/>
                </a:solidFill>
                <a:latin typeface="Calibri"/>
                <a:ea typeface="Calibri"/>
                <a:cs typeface="Calibri"/>
                <a:sym typeface="Calibri"/>
              </a:rPr>
              <a:t>"The European Commission support for the production of this publication does not constitute endorsement of the contents which reflects the views only of the authors, and the Commission cannot be held responsible for  any use which may be made of the information contained therein."</a:t>
            </a:r>
            <a:endParaRPr sz="1100" b="0" u="none" strike="noStrike">
              <a:solidFill>
                <a:srgbClr val="000000"/>
              </a:solidFill>
              <a:latin typeface="Arial"/>
              <a:ea typeface="Arial"/>
              <a:cs typeface="Arial"/>
              <a:sym typeface="Arial"/>
            </a:endParaRPr>
          </a:p>
        </p:txBody>
      </p:sp>
      <p:sp>
        <p:nvSpPr>
          <p:cNvPr id="88" name="Google Shape;88;p42"/>
          <p:cNvSpPr/>
          <p:nvPr/>
        </p:nvSpPr>
        <p:spPr>
          <a:xfrm>
            <a:off x="9861120" y="9250200"/>
            <a:ext cx="6731640" cy="1085400"/>
          </a:xfrm>
          <a:prstGeom prst="rect">
            <a:avLst/>
          </a:prstGeom>
          <a:noFill/>
          <a:ln>
            <a:noFill/>
          </a:ln>
        </p:spPr>
        <p:txBody>
          <a:bodyPr spcFirstLastPara="1" wrap="square" lIns="90000" tIns="45000" rIns="90000" bIns="45000" anchor="t" anchorCtr="0">
            <a:spAutoFit/>
          </a:bodyPr>
          <a:lstStyle/>
          <a:p>
            <a:pPr marL="12600" marR="0" lvl="0" indent="0" algn="just" rtl="0">
              <a:lnSpc>
                <a:spcPct val="100000"/>
              </a:lnSpc>
              <a:spcBef>
                <a:spcPts val="0"/>
              </a:spcBef>
              <a:spcAft>
                <a:spcPts val="0"/>
              </a:spcAft>
              <a:buNone/>
            </a:pPr>
            <a:r>
              <a:rPr lang="en-GB" sz="1100" b="0" u="none" strike="noStrike">
                <a:solidFill>
                  <a:schemeClr val="dk1"/>
                </a:solidFill>
                <a:latin typeface="Calibri"/>
                <a:ea typeface="Calibri"/>
                <a:cs typeface="Calibri"/>
                <a:sym typeface="Calibri"/>
              </a:rPr>
              <a:t>Legal description – Creative Commons licensing:</a:t>
            </a:r>
            <a:endParaRPr sz="1100" b="0" u="none" strike="noStrike">
              <a:solidFill>
                <a:srgbClr val="000000"/>
              </a:solidFill>
              <a:latin typeface="Arial"/>
              <a:ea typeface="Arial"/>
              <a:cs typeface="Arial"/>
              <a:sym typeface="Arial"/>
            </a:endParaRPr>
          </a:p>
          <a:p>
            <a:pPr marL="12600" marR="0" lvl="0" indent="0" algn="just" rtl="0">
              <a:lnSpc>
                <a:spcPct val="110000"/>
              </a:lnSpc>
              <a:spcBef>
                <a:spcPts val="0"/>
              </a:spcBef>
              <a:spcAft>
                <a:spcPts val="0"/>
              </a:spcAft>
              <a:buNone/>
            </a:pPr>
            <a:r>
              <a:rPr lang="en-GB" sz="1100" b="0" u="none" strike="noStrike">
                <a:solidFill>
                  <a:schemeClr val="dk1"/>
                </a:solidFill>
                <a:latin typeface="Calibri"/>
                <a:ea typeface="Calibri"/>
                <a:cs typeface="Calibri"/>
                <a:sym typeface="Calibri"/>
              </a:rPr>
              <a:t>The materials published on the Eureca project website are classified as Open Educational Resources' (OER) and can be freely (without  permission of their creators): downloaded, used, reused, copied, adapted, and shared by users, with information about the source of their  origin.</a:t>
            </a:r>
            <a:endParaRPr sz="1100" b="0" u="none" strike="noStrike">
              <a:solidFill>
                <a:srgbClr val="000000"/>
              </a:solidFill>
              <a:latin typeface="Arial"/>
              <a:ea typeface="Arial"/>
              <a:cs typeface="Arial"/>
              <a:sym typeface="Arial"/>
            </a:endParaRPr>
          </a:p>
          <a:p>
            <a:pPr marL="12600" marR="0" lvl="0" indent="0" algn="l" rtl="0">
              <a:lnSpc>
                <a:spcPct val="100000"/>
              </a:lnSpc>
              <a:spcBef>
                <a:spcPts val="0"/>
              </a:spcBef>
              <a:spcAft>
                <a:spcPts val="0"/>
              </a:spcAft>
              <a:buNone/>
            </a:pPr>
            <a:endParaRPr sz="1800" b="0" u="none" strike="noStrike">
              <a:solidFill>
                <a:srgbClr val="000000"/>
              </a:solidFill>
              <a:latin typeface="Arial"/>
              <a:ea typeface="Arial"/>
              <a:cs typeface="Arial"/>
              <a:sym typeface="Arial"/>
            </a:endParaRPr>
          </a:p>
        </p:txBody>
      </p:sp>
      <p:pic>
        <p:nvPicPr>
          <p:cNvPr id="89" name="Google Shape;89;p42"/>
          <p:cNvPicPr preferRelativeResize="0"/>
          <p:nvPr/>
        </p:nvPicPr>
        <p:blipFill rotWithShape="1">
          <a:blip r:embed="rId5">
            <a:alphaModFix/>
          </a:blip>
          <a:srcRect l="7860"/>
          <a:stretch/>
        </p:blipFill>
        <p:spPr>
          <a:xfrm>
            <a:off x="1031760" y="264960"/>
            <a:ext cx="3479040" cy="2122560"/>
          </a:xfrm>
          <a:prstGeom prst="rect">
            <a:avLst/>
          </a:prstGeom>
          <a:noFill/>
          <a:ln>
            <a:noFill/>
          </a:ln>
        </p:spPr>
      </p:pic>
      <p:sp>
        <p:nvSpPr>
          <p:cNvPr id="90" name="Google Shape;90;p42"/>
          <p:cNvSpPr/>
          <p:nvPr/>
        </p:nvSpPr>
        <p:spPr>
          <a:xfrm>
            <a:off x="1271880" y="1969200"/>
            <a:ext cx="2998800" cy="357120"/>
          </a:xfrm>
          <a:prstGeom prst="rect">
            <a:avLst/>
          </a:prstGeom>
          <a:noFill/>
          <a:ln>
            <a:noFill/>
          </a:ln>
        </p:spPr>
        <p:txBody>
          <a:bodyPr spcFirstLastPara="1" wrap="square" lIns="0" tIns="128150" rIns="0" bIns="0" anchor="t" anchorCtr="0">
            <a:spAutoFit/>
          </a:bodyPr>
          <a:lstStyle/>
          <a:p>
            <a:pPr marL="468000" marR="0" lvl="0" indent="0" algn="l" rtl="0">
              <a:lnSpc>
                <a:spcPct val="100000"/>
              </a:lnSpc>
              <a:spcBef>
                <a:spcPts val="0"/>
              </a:spcBef>
              <a:spcAft>
                <a:spcPts val="0"/>
              </a:spcAft>
              <a:buNone/>
            </a:pPr>
            <a:r>
              <a:rPr lang="en-GB" sz="1500" b="0" u="sng" strike="noStrike">
                <a:solidFill>
                  <a:srgbClr val="0E181D"/>
                </a:solidFill>
                <a:latin typeface="Trebuchet MS"/>
                <a:ea typeface="Trebuchet MS"/>
                <a:cs typeface="Trebuchet MS"/>
                <a:sym typeface="Trebuchet MS"/>
                <a:hlinkClick r:id="rId6">
                  <a:extLst>
                    <a:ext uri="{A12FA001-AC4F-418D-AE19-62706E023703}">
                      <ahyp:hlinkClr xmlns:ahyp="http://schemas.microsoft.com/office/drawing/2018/hyperlinkcolor" val="tx"/>
                    </a:ext>
                  </a:extLst>
                </a:hlinkClick>
              </a:rPr>
              <a:t>www.eurecaedu.eu</a:t>
            </a:r>
            <a:endParaRPr sz="1500" b="0" u="none" strike="noStrike">
              <a:solidFill>
                <a:srgbClr val="000000"/>
              </a:solidFill>
              <a:latin typeface="Arial"/>
              <a:ea typeface="Arial"/>
              <a:cs typeface="Arial"/>
              <a:sym typeface="Arial"/>
            </a:endParaRPr>
          </a:p>
        </p:txBody>
      </p:sp>
      <p:sp>
        <p:nvSpPr>
          <p:cNvPr id="91" name="Google Shape;91;p42"/>
          <p:cNvSpPr/>
          <p:nvPr/>
        </p:nvSpPr>
        <p:spPr>
          <a:xfrm>
            <a:off x="4405320" y="1411560"/>
            <a:ext cx="12716640" cy="48960"/>
          </a:xfrm>
          <a:custGeom>
            <a:avLst/>
            <a:gdLst/>
            <a:ahLst/>
            <a:cxnLst/>
            <a:rect l="l" t="t" r="r" b="b"/>
            <a:pathLst>
              <a:path w="12383135" h="120000" extrusionOk="0">
                <a:moveTo>
                  <a:pt x="0" y="0"/>
                </a:moveTo>
                <a:lnTo>
                  <a:pt x="12382525" y="0"/>
                </a:lnTo>
              </a:path>
            </a:pathLst>
          </a:custGeom>
          <a:noFill/>
          <a:ln w="104750" cap="flat" cmpd="sng">
            <a:solidFill>
              <a:srgbClr val="5CC22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400" b="0" u="none" strike="noStrike">
              <a:solidFill>
                <a:srgbClr val="000000"/>
              </a:solidFill>
              <a:latin typeface="Arial"/>
              <a:ea typeface="Arial"/>
              <a:cs typeface="Arial"/>
              <a:sym typeface="Arial"/>
            </a:endParaRPr>
          </a:p>
        </p:txBody>
      </p:sp>
      <p:sp>
        <p:nvSpPr>
          <p:cNvPr id="92" name="Google Shape;92;p42"/>
          <p:cNvSpPr txBox="1">
            <a:spLocks noGrp="1"/>
          </p:cNvSpPr>
          <p:nvPr>
            <p:ph type="title"/>
          </p:nvPr>
        </p:nvSpPr>
        <p:spPr>
          <a:xfrm>
            <a:off x="914400" y="410400"/>
            <a:ext cx="16458480" cy="17172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93" name="Google Shape;93;p42"/>
          <p:cNvSpPr txBox="1">
            <a:spLocks noGrp="1"/>
          </p:cNvSpPr>
          <p:nvPr>
            <p:ph type="body" idx="1"/>
          </p:nvPr>
        </p:nvSpPr>
        <p:spPr>
          <a:xfrm>
            <a:off x="914400" y="2406960"/>
            <a:ext cx="16458480" cy="596556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
        <p:cNvGrpSpPr/>
        <p:nvPr/>
      </p:nvGrpSpPr>
      <p:grpSpPr>
        <a:xfrm>
          <a:off x="0" y="0"/>
          <a:ext cx="0" cy="0"/>
          <a:chOff x="0" y="0"/>
          <a:chExt cx="0" cy="0"/>
        </a:xfrm>
      </p:grpSpPr>
      <p:pic>
        <p:nvPicPr>
          <p:cNvPr id="98" name="Google Shape;98;p44"/>
          <p:cNvPicPr preferRelativeResize="0"/>
          <p:nvPr/>
        </p:nvPicPr>
        <p:blipFill rotWithShape="1">
          <a:blip r:embed="rId4">
            <a:alphaModFix/>
          </a:blip>
          <a:srcRect/>
          <a:stretch/>
        </p:blipFill>
        <p:spPr>
          <a:xfrm>
            <a:off x="1151640" y="9456120"/>
            <a:ext cx="1644120" cy="358200"/>
          </a:xfrm>
          <a:prstGeom prst="rect">
            <a:avLst/>
          </a:prstGeom>
          <a:noFill/>
          <a:ln>
            <a:noFill/>
          </a:ln>
        </p:spPr>
      </p:pic>
      <p:pic>
        <p:nvPicPr>
          <p:cNvPr id="99" name="Google Shape;99;p44"/>
          <p:cNvPicPr preferRelativeResize="0"/>
          <p:nvPr/>
        </p:nvPicPr>
        <p:blipFill rotWithShape="1">
          <a:blip r:embed="rId5">
            <a:alphaModFix/>
          </a:blip>
          <a:srcRect/>
          <a:stretch/>
        </p:blipFill>
        <p:spPr>
          <a:xfrm>
            <a:off x="8514360" y="9367200"/>
            <a:ext cx="1110960" cy="396360"/>
          </a:xfrm>
          <a:prstGeom prst="rect">
            <a:avLst/>
          </a:prstGeom>
          <a:noFill/>
          <a:ln>
            <a:noFill/>
          </a:ln>
        </p:spPr>
      </p:pic>
      <p:grpSp>
        <p:nvGrpSpPr>
          <p:cNvPr id="100" name="Google Shape;100;p44"/>
          <p:cNvGrpSpPr/>
          <p:nvPr/>
        </p:nvGrpSpPr>
        <p:grpSpPr>
          <a:xfrm>
            <a:off x="14243040" y="7925040"/>
            <a:ext cx="2878560" cy="1072800"/>
            <a:chOff x="14243040" y="7925040"/>
            <a:chExt cx="2878560" cy="1072800"/>
          </a:xfrm>
        </p:grpSpPr>
        <p:sp>
          <p:nvSpPr>
            <p:cNvPr id="101" name="Google Shape;101;p44"/>
            <p:cNvSpPr/>
            <p:nvPr/>
          </p:nvSpPr>
          <p:spPr>
            <a:xfrm>
              <a:off x="14281200" y="7925040"/>
              <a:ext cx="2840400" cy="1027800"/>
            </a:xfrm>
            <a:custGeom>
              <a:avLst/>
              <a:gdLst/>
              <a:ahLst/>
              <a:cxnLst/>
              <a:rect l="l" t="t" r="r" b="b"/>
              <a:pathLst>
                <a:path w="2844165" h="1031240" extrusionOk="0">
                  <a:moveTo>
                    <a:pt x="2250706" y="911788"/>
                  </a:moveTo>
                  <a:lnTo>
                    <a:pt x="2248814" y="907787"/>
                  </a:lnTo>
                  <a:lnTo>
                    <a:pt x="2221909" y="775097"/>
                  </a:lnTo>
                  <a:lnTo>
                    <a:pt x="2255200" y="678693"/>
                  </a:lnTo>
                  <a:lnTo>
                    <a:pt x="2306276" y="619888"/>
                  </a:lnTo>
                  <a:lnTo>
                    <a:pt x="2332726" y="599995"/>
                  </a:lnTo>
                  <a:lnTo>
                    <a:pt x="2349686" y="628486"/>
                  </a:lnTo>
                  <a:lnTo>
                    <a:pt x="2374745" y="702368"/>
                  </a:lnTo>
                  <a:lnTo>
                    <a:pt x="2374519" y="706506"/>
                  </a:lnTo>
                  <a:lnTo>
                    <a:pt x="2315347" y="706506"/>
                  </a:lnTo>
                  <a:lnTo>
                    <a:pt x="2293840" y="751700"/>
                  </a:lnTo>
                  <a:lnTo>
                    <a:pt x="2276852" y="808939"/>
                  </a:lnTo>
                  <a:lnTo>
                    <a:pt x="2264608" y="864973"/>
                  </a:lnTo>
                  <a:lnTo>
                    <a:pt x="2257329" y="906552"/>
                  </a:lnTo>
                  <a:lnTo>
                    <a:pt x="2256633" y="910946"/>
                  </a:lnTo>
                  <a:lnTo>
                    <a:pt x="2250706" y="911788"/>
                  </a:lnTo>
                  <a:close/>
                </a:path>
                <a:path w="2844165" h="1031240" extrusionOk="0">
                  <a:moveTo>
                    <a:pt x="2290933" y="919736"/>
                  </a:moveTo>
                  <a:lnTo>
                    <a:pt x="2285756" y="916631"/>
                  </a:lnTo>
                  <a:lnTo>
                    <a:pt x="2286811" y="912291"/>
                  </a:lnTo>
                  <a:lnTo>
                    <a:pt x="2307796" y="811834"/>
                  </a:lnTo>
                  <a:lnTo>
                    <a:pt x="2315769" y="748684"/>
                  </a:lnTo>
                  <a:lnTo>
                    <a:pt x="2316397" y="715892"/>
                  </a:lnTo>
                  <a:lnTo>
                    <a:pt x="2315347" y="706506"/>
                  </a:lnTo>
                  <a:lnTo>
                    <a:pt x="2374519" y="706506"/>
                  </a:lnTo>
                  <a:lnTo>
                    <a:pt x="2369167" y="804249"/>
                  </a:lnTo>
                  <a:lnTo>
                    <a:pt x="2294217" y="916740"/>
                  </a:lnTo>
                  <a:lnTo>
                    <a:pt x="2290933" y="919736"/>
                  </a:lnTo>
                  <a:close/>
                </a:path>
                <a:path w="2844165" h="1031240" extrusionOk="0">
                  <a:moveTo>
                    <a:pt x="2336173" y="972822"/>
                  </a:moveTo>
                  <a:lnTo>
                    <a:pt x="2328604" y="965541"/>
                  </a:lnTo>
                  <a:lnTo>
                    <a:pt x="2332030" y="958577"/>
                  </a:lnTo>
                  <a:lnTo>
                    <a:pt x="2484491" y="777730"/>
                  </a:lnTo>
                  <a:lnTo>
                    <a:pt x="2652462" y="719423"/>
                  </a:lnTo>
                  <a:lnTo>
                    <a:pt x="2788232" y="726416"/>
                  </a:lnTo>
                  <a:lnTo>
                    <a:pt x="2844091" y="741467"/>
                  </a:lnTo>
                  <a:lnTo>
                    <a:pt x="2823461" y="795759"/>
                  </a:lnTo>
                  <a:lnTo>
                    <a:pt x="2799601" y="832727"/>
                  </a:lnTo>
                  <a:lnTo>
                    <a:pt x="2679530" y="832727"/>
                  </a:lnTo>
                  <a:lnTo>
                    <a:pt x="2633373" y="840500"/>
                  </a:lnTo>
                  <a:lnTo>
                    <a:pt x="2580856" y="856535"/>
                  </a:lnTo>
                  <a:lnTo>
                    <a:pt x="2525411" y="878215"/>
                  </a:lnTo>
                  <a:lnTo>
                    <a:pt x="2470466" y="902921"/>
                  </a:lnTo>
                  <a:lnTo>
                    <a:pt x="2419453" y="928035"/>
                  </a:lnTo>
                  <a:lnTo>
                    <a:pt x="2375800" y="950940"/>
                  </a:lnTo>
                  <a:lnTo>
                    <a:pt x="2342937" y="969017"/>
                  </a:lnTo>
                  <a:lnTo>
                    <a:pt x="2336173" y="972822"/>
                  </a:lnTo>
                  <a:close/>
                </a:path>
                <a:path w="2844165" h="1031240" extrusionOk="0">
                  <a:moveTo>
                    <a:pt x="2368939" y="1031057"/>
                  </a:moveTo>
                  <a:lnTo>
                    <a:pt x="2361262" y="1029778"/>
                  </a:lnTo>
                  <a:lnTo>
                    <a:pt x="2359924" y="1019283"/>
                  </a:lnTo>
                  <a:lnTo>
                    <a:pt x="2366993" y="1016036"/>
                  </a:lnTo>
                  <a:lnTo>
                    <a:pt x="2527207" y="936307"/>
                  </a:lnTo>
                  <a:lnTo>
                    <a:pt x="2622266" y="878971"/>
                  </a:lnTo>
                  <a:lnTo>
                    <a:pt x="2667823" y="844340"/>
                  </a:lnTo>
                  <a:lnTo>
                    <a:pt x="2679530" y="832727"/>
                  </a:lnTo>
                  <a:lnTo>
                    <a:pt x="2799601" y="832727"/>
                  </a:lnTo>
                  <a:lnTo>
                    <a:pt x="2749482" y="910379"/>
                  </a:lnTo>
                  <a:lnTo>
                    <a:pt x="2604020" y="1012940"/>
                  </a:lnTo>
                  <a:lnTo>
                    <a:pt x="2368939" y="1031057"/>
                  </a:lnTo>
                  <a:close/>
                </a:path>
                <a:path w="2844165" h="1031240" extrusionOk="0">
                  <a:moveTo>
                    <a:pt x="553169" y="319708"/>
                  </a:moveTo>
                  <a:lnTo>
                    <a:pt x="549884" y="316712"/>
                  </a:lnTo>
                  <a:lnTo>
                    <a:pt x="474933" y="204240"/>
                  </a:lnTo>
                  <a:lnTo>
                    <a:pt x="469351" y="102369"/>
                  </a:lnTo>
                  <a:lnTo>
                    <a:pt x="494406" y="28491"/>
                  </a:lnTo>
                  <a:lnTo>
                    <a:pt x="511365" y="0"/>
                  </a:lnTo>
                  <a:lnTo>
                    <a:pt x="537817" y="19893"/>
                  </a:lnTo>
                  <a:lnTo>
                    <a:pt x="588896" y="78698"/>
                  </a:lnTo>
                  <a:lnTo>
                    <a:pt x="598501" y="106511"/>
                  </a:lnTo>
                  <a:lnTo>
                    <a:pt x="528743" y="106511"/>
                  </a:lnTo>
                  <a:lnTo>
                    <a:pt x="527692" y="115894"/>
                  </a:lnTo>
                  <a:lnTo>
                    <a:pt x="528318" y="148681"/>
                  </a:lnTo>
                  <a:lnTo>
                    <a:pt x="536290" y="211829"/>
                  </a:lnTo>
                  <a:lnTo>
                    <a:pt x="557279" y="312296"/>
                  </a:lnTo>
                  <a:lnTo>
                    <a:pt x="558334" y="316636"/>
                  </a:lnTo>
                  <a:lnTo>
                    <a:pt x="553169" y="319708"/>
                  </a:lnTo>
                  <a:close/>
                </a:path>
                <a:path w="2844165" h="1031240" extrusionOk="0">
                  <a:moveTo>
                    <a:pt x="593385" y="311793"/>
                  </a:moveTo>
                  <a:lnTo>
                    <a:pt x="587458" y="310918"/>
                  </a:lnTo>
                  <a:lnTo>
                    <a:pt x="586773" y="306534"/>
                  </a:lnTo>
                  <a:lnTo>
                    <a:pt x="579492" y="264956"/>
                  </a:lnTo>
                  <a:lnTo>
                    <a:pt x="567244" y="208925"/>
                  </a:lnTo>
                  <a:lnTo>
                    <a:pt x="550253" y="151692"/>
                  </a:lnTo>
                  <a:lnTo>
                    <a:pt x="528743" y="106511"/>
                  </a:lnTo>
                  <a:lnTo>
                    <a:pt x="598501" y="106511"/>
                  </a:lnTo>
                  <a:lnTo>
                    <a:pt x="622190" y="175102"/>
                  </a:lnTo>
                  <a:lnTo>
                    <a:pt x="595288" y="307792"/>
                  </a:lnTo>
                  <a:lnTo>
                    <a:pt x="593385" y="311793"/>
                  </a:lnTo>
                  <a:close/>
                </a:path>
                <a:path w="2844165" h="1031240" extrusionOk="0">
                  <a:moveTo>
                    <a:pt x="475151" y="431040"/>
                  </a:moveTo>
                  <a:lnTo>
                    <a:pt x="240075" y="412931"/>
                  </a:lnTo>
                  <a:lnTo>
                    <a:pt x="94612" y="310365"/>
                  </a:lnTo>
                  <a:lnTo>
                    <a:pt x="20631" y="195736"/>
                  </a:lnTo>
                  <a:lnTo>
                    <a:pt x="0" y="141438"/>
                  </a:lnTo>
                  <a:lnTo>
                    <a:pt x="55858" y="126394"/>
                  </a:lnTo>
                  <a:lnTo>
                    <a:pt x="191628" y="119416"/>
                  </a:lnTo>
                  <a:lnTo>
                    <a:pt x="359599" y="177735"/>
                  </a:lnTo>
                  <a:lnTo>
                    <a:pt x="405964" y="232732"/>
                  </a:lnTo>
                  <a:lnTo>
                    <a:pt x="164582" y="232732"/>
                  </a:lnTo>
                  <a:lnTo>
                    <a:pt x="176286" y="244340"/>
                  </a:lnTo>
                  <a:lnTo>
                    <a:pt x="221836" y="278960"/>
                  </a:lnTo>
                  <a:lnTo>
                    <a:pt x="316891" y="336285"/>
                  </a:lnTo>
                  <a:lnTo>
                    <a:pt x="477109" y="416008"/>
                  </a:lnTo>
                  <a:lnTo>
                    <a:pt x="484178" y="419255"/>
                  </a:lnTo>
                  <a:lnTo>
                    <a:pt x="482818" y="429750"/>
                  </a:lnTo>
                  <a:lnTo>
                    <a:pt x="475151" y="431040"/>
                  </a:lnTo>
                  <a:close/>
                </a:path>
                <a:path w="2844165" h="1031240" extrusionOk="0">
                  <a:moveTo>
                    <a:pt x="507907" y="372805"/>
                  </a:moveTo>
                  <a:lnTo>
                    <a:pt x="468291" y="350947"/>
                  </a:lnTo>
                  <a:lnTo>
                    <a:pt x="424638" y="328041"/>
                  </a:lnTo>
                  <a:lnTo>
                    <a:pt x="373626" y="302923"/>
                  </a:lnTo>
                  <a:lnTo>
                    <a:pt x="318684" y="278214"/>
                  </a:lnTo>
                  <a:lnTo>
                    <a:pt x="263242" y="256532"/>
                  </a:lnTo>
                  <a:lnTo>
                    <a:pt x="210732" y="240499"/>
                  </a:lnTo>
                  <a:lnTo>
                    <a:pt x="164582" y="232732"/>
                  </a:lnTo>
                  <a:lnTo>
                    <a:pt x="405964" y="232732"/>
                  </a:lnTo>
                  <a:lnTo>
                    <a:pt x="512061" y="358582"/>
                  </a:lnTo>
                  <a:lnTo>
                    <a:pt x="515498" y="365557"/>
                  </a:lnTo>
                  <a:lnTo>
                    <a:pt x="507907" y="372805"/>
                  </a:lnTo>
                  <a:close/>
                </a:path>
              </a:pathLst>
            </a:custGeom>
            <a:solidFill>
              <a:srgbClr val="8BC24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b="0" u="none" strike="noStrike">
                <a:solidFill>
                  <a:srgbClr val="000000"/>
                </a:solidFill>
                <a:latin typeface="Arial"/>
                <a:ea typeface="Arial"/>
                <a:cs typeface="Arial"/>
                <a:sym typeface="Arial"/>
              </a:endParaRPr>
            </a:p>
          </p:txBody>
        </p:sp>
        <p:sp>
          <p:nvSpPr>
            <p:cNvPr id="102" name="Google Shape;102;p44"/>
            <p:cNvSpPr/>
            <p:nvPr/>
          </p:nvSpPr>
          <p:spPr>
            <a:xfrm>
              <a:off x="14243040" y="8245080"/>
              <a:ext cx="2349720" cy="752760"/>
            </a:xfrm>
            <a:custGeom>
              <a:avLst/>
              <a:gdLst/>
              <a:ahLst/>
              <a:cxnLst/>
              <a:rect l="l" t="t" r="r" b="b"/>
              <a:pathLst>
                <a:path w="2353309" h="756284" extrusionOk="0">
                  <a:moveTo>
                    <a:pt x="180065" y="756154"/>
                  </a:moveTo>
                  <a:lnTo>
                    <a:pt x="29283" y="756154"/>
                  </a:lnTo>
                  <a:lnTo>
                    <a:pt x="12120" y="750777"/>
                  </a:lnTo>
                  <a:lnTo>
                    <a:pt x="1771" y="737545"/>
                  </a:lnTo>
                  <a:lnTo>
                    <a:pt x="0" y="720808"/>
                  </a:lnTo>
                  <a:lnTo>
                    <a:pt x="8566" y="704915"/>
                  </a:lnTo>
                  <a:lnTo>
                    <a:pt x="719651" y="8477"/>
                  </a:lnTo>
                  <a:lnTo>
                    <a:pt x="729369" y="2119"/>
                  </a:lnTo>
                  <a:lnTo>
                    <a:pt x="740375" y="0"/>
                  </a:lnTo>
                  <a:lnTo>
                    <a:pt x="751383" y="2119"/>
                  </a:lnTo>
                  <a:lnTo>
                    <a:pt x="761107" y="8477"/>
                  </a:lnTo>
                  <a:lnTo>
                    <a:pt x="980638" y="223489"/>
                  </a:lnTo>
                  <a:lnTo>
                    <a:pt x="740375" y="223489"/>
                  </a:lnTo>
                  <a:lnTo>
                    <a:pt x="729369" y="225604"/>
                  </a:lnTo>
                  <a:lnTo>
                    <a:pt x="719651" y="231951"/>
                  </a:lnTo>
                  <a:lnTo>
                    <a:pt x="187503" y="753104"/>
                  </a:lnTo>
                  <a:lnTo>
                    <a:pt x="180065" y="756154"/>
                  </a:lnTo>
                  <a:close/>
                </a:path>
                <a:path w="2353309" h="756284" extrusionOk="0">
                  <a:moveTo>
                    <a:pt x="1416911" y="403619"/>
                  </a:moveTo>
                  <a:lnTo>
                    <a:pt x="1176647" y="403619"/>
                  </a:lnTo>
                  <a:lnTo>
                    <a:pt x="1187651" y="401506"/>
                  </a:lnTo>
                  <a:lnTo>
                    <a:pt x="1197369" y="395166"/>
                  </a:lnTo>
                  <a:lnTo>
                    <a:pt x="1592176" y="8477"/>
                  </a:lnTo>
                  <a:lnTo>
                    <a:pt x="1601905" y="2119"/>
                  </a:lnTo>
                  <a:lnTo>
                    <a:pt x="1612915" y="0"/>
                  </a:lnTo>
                  <a:lnTo>
                    <a:pt x="1623925" y="2119"/>
                  </a:lnTo>
                  <a:lnTo>
                    <a:pt x="1633654" y="8477"/>
                  </a:lnTo>
                  <a:lnTo>
                    <a:pt x="1853191" y="223489"/>
                  </a:lnTo>
                  <a:lnTo>
                    <a:pt x="1612915" y="223489"/>
                  </a:lnTo>
                  <a:lnTo>
                    <a:pt x="1601905" y="225604"/>
                  </a:lnTo>
                  <a:lnTo>
                    <a:pt x="1592176" y="231951"/>
                  </a:lnTo>
                  <a:lnTo>
                    <a:pt x="1416911" y="403619"/>
                  </a:lnTo>
                  <a:close/>
                </a:path>
                <a:path w="2353309" h="756284" extrusionOk="0">
                  <a:moveTo>
                    <a:pt x="1451475" y="756154"/>
                  </a:moveTo>
                  <a:lnTo>
                    <a:pt x="1300682" y="756154"/>
                  </a:lnTo>
                  <a:lnTo>
                    <a:pt x="1293244" y="753104"/>
                  </a:lnTo>
                  <a:lnTo>
                    <a:pt x="1062507" y="527149"/>
                  </a:lnTo>
                  <a:lnTo>
                    <a:pt x="761107" y="231951"/>
                  </a:lnTo>
                  <a:lnTo>
                    <a:pt x="751383" y="225604"/>
                  </a:lnTo>
                  <a:lnTo>
                    <a:pt x="740375" y="223489"/>
                  </a:lnTo>
                  <a:lnTo>
                    <a:pt x="980638" y="223489"/>
                  </a:lnTo>
                  <a:lnTo>
                    <a:pt x="1155925" y="395166"/>
                  </a:lnTo>
                  <a:lnTo>
                    <a:pt x="1165642" y="401506"/>
                  </a:lnTo>
                  <a:lnTo>
                    <a:pt x="1176647" y="403619"/>
                  </a:lnTo>
                  <a:lnTo>
                    <a:pt x="1416911" y="403619"/>
                  </a:lnTo>
                  <a:lnTo>
                    <a:pt x="1312568" y="505820"/>
                  </a:lnTo>
                  <a:lnTo>
                    <a:pt x="1305840" y="515788"/>
                  </a:lnTo>
                  <a:lnTo>
                    <a:pt x="1303599" y="527204"/>
                  </a:lnTo>
                  <a:lnTo>
                    <a:pt x="1305840" y="538601"/>
                  </a:lnTo>
                  <a:lnTo>
                    <a:pt x="1312568" y="548587"/>
                  </a:lnTo>
                  <a:lnTo>
                    <a:pt x="1472181" y="704915"/>
                  </a:lnTo>
                  <a:lnTo>
                    <a:pt x="1480754" y="720808"/>
                  </a:lnTo>
                  <a:lnTo>
                    <a:pt x="1478985" y="737545"/>
                  </a:lnTo>
                  <a:lnTo>
                    <a:pt x="1468638" y="750777"/>
                  </a:lnTo>
                  <a:lnTo>
                    <a:pt x="1451475" y="756154"/>
                  </a:lnTo>
                  <a:close/>
                </a:path>
                <a:path w="2353309" h="756284" extrusionOk="0">
                  <a:moveTo>
                    <a:pt x="2324011" y="756154"/>
                  </a:moveTo>
                  <a:lnTo>
                    <a:pt x="2173229" y="756154"/>
                  </a:lnTo>
                  <a:lnTo>
                    <a:pt x="2165790" y="753104"/>
                  </a:lnTo>
                  <a:lnTo>
                    <a:pt x="1633654" y="231951"/>
                  </a:lnTo>
                  <a:lnTo>
                    <a:pt x="1623925" y="225604"/>
                  </a:lnTo>
                  <a:lnTo>
                    <a:pt x="1612915" y="223489"/>
                  </a:lnTo>
                  <a:lnTo>
                    <a:pt x="1853191" y="223489"/>
                  </a:lnTo>
                  <a:lnTo>
                    <a:pt x="2344750" y="704915"/>
                  </a:lnTo>
                  <a:lnTo>
                    <a:pt x="2353304" y="720808"/>
                  </a:lnTo>
                  <a:lnTo>
                    <a:pt x="2351525" y="737545"/>
                  </a:lnTo>
                  <a:lnTo>
                    <a:pt x="2341174" y="750777"/>
                  </a:lnTo>
                  <a:lnTo>
                    <a:pt x="2324011" y="756154"/>
                  </a:lnTo>
                  <a:close/>
                </a:path>
                <a:path w="2353309" h="756284" extrusionOk="0">
                  <a:moveTo>
                    <a:pt x="718759" y="499414"/>
                  </a:moveTo>
                  <a:lnTo>
                    <a:pt x="640992" y="499414"/>
                  </a:lnTo>
                  <a:lnTo>
                    <a:pt x="635696" y="494090"/>
                  </a:lnTo>
                  <a:lnTo>
                    <a:pt x="635696" y="415904"/>
                  </a:lnTo>
                  <a:lnTo>
                    <a:pt x="640992" y="410580"/>
                  </a:lnTo>
                  <a:lnTo>
                    <a:pt x="718759" y="410580"/>
                  </a:lnTo>
                  <a:lnTo>
                    <a:pt x="724055" y="415904"/>
                  </a:lnTo>
                  <a:lnTo>
                    <a:pt x="724055" y="494090"/>
                  </a:lnTo>
                  <a:lnTo>
                    <a:pt x="718759" y="499414"/>
                  </a:lnTo>
                  <a:close/>
                </a:path>
                <a:path w="2353309" h="756284" extrusionOk="0">
                  <a:moveTo>
                    <a:pt x="839766" y="499414"/>
                  </a:moveTo>
                  <a:lnTo>
                    <a:pt x="761998" y="499414"/>
                  </a:lnTo>
                  <a:lnTo>
                    <a:pt x="756702" y="494090"/>
                  </a:lnTo>
                  <a:lnTo>
                    <a:pt x="756702" y="415904"/>
                  </a:lnTo>
                  <a:lnTo>
                    <a:pt x="761998" y="410580"/>
                  </a:lnTo>
                  <a:lnTo>
                    <a:pt x="839766" y="410580"/>
                  </a:lnTo>
                  <a:lnTo>
                    <a:pt x="845062" y="415904"/>
                  </a:lnTo>
                  <a:lnTo>
                    <a:pt x="845062" y="494090"/>
                  </a:lnTo>
                  <a:lnTo>
                    <a:pt x="839766" y="499414"/>
                  </a:lnTo>
                  <a:close/>
                </a:path>
                <a:path w="2353309" h="756284" extrusionOk="0">
                  <a:moveTo>
                    <a:pt x="1598190" y="499414"/>
                  </a:moveTo>
                  <a:lnTo>
                    <a:pt x="1520401" y="499414"/>
                  </a:lnTo>
                  <a:lnTo>
                    <a:pt x="1515116" y="494090"/>
                  </a:lnTo>
                  <a:lnTo>
                    <a:pt x="1515116" y="415904"/>
                  </a:lnTo>
                  <a:lnTo>
                    <a:pt x="1520401" y="410580"/>
                  </a:lnTo>
                  <a:lnTo>
                    <a:pt x="1598190" y="410580"/>
                  </a:lnTo>
                  <a:lnTo>
                    <a:pt x="1603475" y="415904"/>
                  </a:lnTo>
                  <a:lnTo>
                    <a:pt x="1603475" y="494090"/>
                  </a:lnTo>
                  <a:lnTo>
                    <a:pt x="1598190" y="499414"/>
                  </a:lnTo>
                  <a:close/>
                </a:path>
                <a:path w="2353309" h="756284" extrusionOk="0">
                  <a:moveTo>
                    <a:pt x="1719186" y="499414"/>
                  </a:moveTo>
                  <a:lnTo>
                    <a:pt x="1641429" y="499414"/>
                  </a:lnTo>
                  <a:lnTo>
                    <a:pt x="1636133" y="494090"/>
                  </a:lnTo>
                  <a:lnTo>
                    <a:pt x="1636133" y="415904"/>
                  </a:lnTo>
                  <a:lnTo>
                    <a:pt x="1641429" y="410580"/>
                  </a:lnTo>
                  <a:lnTo>
                    <a:pt x="1719186" y="410580"/>
                  </a:lnTo>
                  <a:lnTo>
                    <a:pt x="1724504" y="415904"/>
                  </a:lnTo>
                  <a:lnTo>
                    <a:pt x="1724504" y="494090"/>
                  </a:lnTo>
                  <a:lnTo>
                    <a:pt x="1719186" y="499414"/>
                  </a:lnTo>
                  <a:close/>
                </a:path>
                <a:path w="2353309" h="756284" extrusionOk="0">
                  <a:moveTo>
                    <a:pt x="718759" y="615972"/>
                  </a:moveTo>
                  <a:lnTo>
                    <a:pt x="640992" y="615972"/>
                  </a:lnTo>
                  <a:lnTo>
                    <a:pt x="635696" y="610659"/>
                  </a:lnTo>
                  <a:lnTo>
                    <a:pt x="635696" y="532462"/>
                  </a:lnTo>
                  <a:lnTo>
                    <a:pt x="640992" y="527149"/>
                  </a:lnTo>
                  <a:lnTo>
                    <a:pt x="718759" y="527149"/>
                  </a:lnTo>
                  <a:lnTo>
                    <a:pt x="724055" y="532462"/>
                  </a:lnTo>
                  <a:lnTo>
                    <a:pt x="724055" y="610659"/>
                  </a:lnTo>
                  <a:lnTo>
                    <a:pt x="718759" y="615972"/>
                  </a:lnTo>
                  <a:close/>
                </a:path>
                <a:path w="2353309" h="756284" extrusionOk="0">
                  <a:moveTo>
                    <a:pt x="839766" y="615972"/>
                  </a:moveTo>
                  <a:lnTo>
                    <a:pt x="761998" y="615972"/>
                  </a:lnTo>
                  <a:lnTo>
                    <a:pt x="756702" y="610659"/>
                  </a:lnTo>
                  <a:lnTo>
                    <a:pt x="756702" y="532462"/>
                  </a:lnTo>
                  <a:lnTo>
                    <a:pt x="761998" y="527149"/>
                  </a:lnTo>
                  <a:lnTo>
                    <a:pt x="839766" y="527149"/>
                  </a:lnTo>
                  <a:lnTo>
                    <a:pt x="845062" y="532462"/>
                  </a:lnTo>
                  <a:lnTo>
                    <a:pt x="845062" y="610659"/>
                  </a:lnTo>
                  <a:lnTo>
                    <a:pt x="839766" y="615972"/>
                  </a:lnTo>
                  <a:close/>
                </a:path>
                <a:path w="2353309" h="756284" extrusionOk="0">
                  <a:moveTo>
                    <a:pt x="1598190" y="615972"/>
                  </a:moveTo>
                  <a:lnTo>
                    <a:pt x="1520401" y="615972"/>
                  </a:lnTo>
                  <a:lnTo>
                    <a:pt x="1515116" y="610659"/>
                  </a:lnTo>
                  <a:lnTo>
                    <a:pt x="1515116" y="532462"/>
                  </a:lnTo>
                  <a:lnTo>
                    <a:pt x="1520401" y="527149"/>
                  </a:lnTo>
                  <a:lnTo>
                    <a:pt x="1598190" y="527149"/>
                  </a:lnTo>
                  <a:lnTo>
                    <a:pt x="1603475" y="532462"/>
                  </a:lnTo>
                  <a:lnTo>
                    <a:pt x="1603475" y="610659"/>
                  </a:lnTo>
                  <a:lnTo>
                    <a:pt x="1598190" y="615972"/>
                  </a:lnTo>
                  <a:close/>
                </a:path>
                <a:path w="2353309" h="756284" extrusionOk="0">
                  <a:moveTo>
                    <a:pt x="1719186" y="615972"/>
                  </a:moveTo>
                  <a:lnTo>
                    <a:pt x="1641429" y="615972"/>
                  </a:lnTo>
                  <a:lnTo>
                    <a:pt x="1636133" y="610659"/>
                  </a:lnTo>
                  <a:lnTo>
                    <a:pt x="1636133" y="532462"/>
                  </a:lnTo>
                  <a:lnTo>
                    <a:pt x="1641429" y="527149"/>
                  </a:lnTo>
                  <a:lnTo>
                    <a:pt x="1719186" y="527149"/>
                  </a:lnTo>
                  <a:lnTo>
                    <a:pt x="1724504" y="532462"/>
                  </a:lnTo>
                  <a:lnTo>
                    <a:pt x="1724504" y="610659"/>
                  </a:lnTo>
                  <a:lnTo>
                    <a:pt x="1719186" y="615972"/>
                  </a:lnTo>
                  <a:close/>
                </a:path>
              </a:pathLst>
            </a:custGeom>
            <a:solidFill>
              <a:srgbClr val="00673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b="0" u="none" strike="noStrike">
                <a:solidFill>
                  <a:srgbClr val="000000"/>
                </a:solidFill>
                <a:latin typeface="Arial"/>
                <a:ea typeface="Arial"/>
                <a:cs typeface="Arial"/>
                <a:sym typeface="Arial"/>
              </a:endParaRPr>
            </a:p>
          </p:txBody>
        </p:sp>
      </p:grpSp>
      <p:sp>
        <p:nvSpPr>
          <p:cNvPr id="103" name="Google Shape;103;p44"/>
          <p:cNvSpPr/>
          <p:nvPr/>
        </p:nvSpPr>
        <p:spPr>
          <a:xfrm>
            <a:off x="1028880" y="8989560"/>
            <a:ext cx="13017240" cy="48960"/>
          </a:xfrm>
          <a:custGeom>
            <a:avLst/>
            <a:gdLst/>
            <a:ahLst/>
            <a:cxnLst/>
            <a:rect l="l" t="t" r="r" b="b"/>
            <a:pathLst>
              <a:path w="13020675" h="52704" extrusionOk="0">
                <a:moveTo>
                  <a:pt x="0" y="52397"/>
                </a:moveTo>
                <a:lnTo>
                  <a:pt x="13020664" y="0"/>
                </a:lnTo>
              </a:path>
            </a:pathLst>
          </a:custGeom>
          <a:noFill/>
          <a:ln w="104750" cap="flat" cmpd="sng">
            <a:solidFill>
              <a:srgbClr val="5CC22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400" b="0" u="none" strike="noStrike">
              <a:solidFill>
                <a:srgbClr val="000000"/>
              </a:solidFill>
              <a:latin typeface="Arial"/>
              <a:ea typeface="Arial"/>
              <a:cs typeface="Arial"/>
              <a:sym typeface="Arial"/>
            </a:endParaRPr>
          </a:p>
        </p:txBody>
      </p:sp>
      <p:sp>
        <p:nvSpPr>
          <p:cNvPr id="104" name="Google Shape;104;p44"/>
          <p:cNvSpPr/>
          <p:nvPr/>
        </p:nvSpPr>
        <p:spPr>
          <a:xfrm>
            <a:off x="2888280" y="9252360"/>
            <a:ext cx="5390280" cy="761400"/>
          </a:xfrm>
          <a:prstGeom prst="rect">
            <a:avLst/>
          </a:prstGeom>
          <a:noFill/>
          <a:ln>
            <a:noFill/>
          </a:ln>
        </p:spPr>
        <p:txBody>
          <a:bodyPr spcFirstLastPara="1" wrap="square" lIns="90000" tIns="45000" rIns="90000" bIns="45000" anchor="t" anchorCtr="0">
            <a:spAutoFit/>
          </a:bodyPr>
          <a:lstStyle/>
          <a:p>
            <a:pPr marL="12600" marR="0" lvl="0" indent="0" algn="just" rtl="0">
              <a:lnSpc>
                <a:spcPct val="100000"/>
              </a:lnSpc>
              <a:spcBef>
                <a:spcPts val="0"/>
              </a:spcBef>
              <a:spcAft>
                <a:spcPts val="0"/>
              </a:spcAft>
              <a:buNone/>
            </a:pPr>
            <a:r>
              <a:rPr lang="en-GB" sz="1100" b="0" u="none" strike="noStrike">
                <a:solidFill>
                  <a:schemeClr val="dk1"/>
                </a:solidFill>
                <a:latin typeface="Calibri"/>
                <a:ea typeface="Calibri"/>
                <a:cs typeface="Calibri"/>
                <a:sym typeface="Calibri"/>
              </a:rPr>
              <a:t>"The European Commission support for the production of this publication does not constitute endorsement of the contents which reflects the views only of the authors, and the Commission cannot be held responsible for  any use which may be made of the information contained therein."</a:t>
            </a:r>
            <a:endParaRPr sz="1100" b="0" u="none" strike="noStrike">
              <a:solidFill>
                <a:srgbClr val="000000"/>
              </a:solidFill>
              <a:latin typeface="Arial"/>
              <a:ea typeface="Arial"/>
              <a:cs typeface="Arial"/>
              <a:sym typeface="Arial"/>
            </a:endParaRPr>
          </a:p>
        </p:txBody>
      </p:sp>
      <p:sp>
        <p:nvSpPr>
          <p:cNvPr id="105" name="Google Shape;105;p44"/>
          <p:cNvSpPr/>
          <p:nvPr/>
        </p:nvSpPr>
        <p:spPr>
          <a:xfrm>
            <a:off x="9861120" y="9250200"/>
            <a:ext cx="6731640" cy="1085400"/>
          </a:xfrm>
          <a:prstGeom prst="rect">
            <a:avLst/>
          </a:prstGeom>
          <a:noFill/>
          <a:ln>
            <a:noFill/>
          </a:ln>
        </p:spPr>
        <p:txBody>
          <a:bodyPr spcFirstLastPara="1" wrap="square" lIns="90000" tIns="45000" rIns="90000" bIns="45000" anchor="t" anchorCtr="0">
            <a:spAutoFit/>
          </a:bodyPr>
          <a:lstStyle/>
          <a:p>
            <a:pPr marL="12600" marR="0" lvl="0" indent="0" algn="just" rtl="0">
              <a:lnSpc>
                <a:spcPct val="100000"/>
              </a:lnSpc>
              <a:spcBef>
                <a:spcPts val="0"/>
              </a:spcBef>
              <a:spcAft>
                <a:spcPts val="0"/>
              </a:spcAft>
              <a:buNone/>
            </a:pPr>
            <a:r>
              <a:rPr lang="en-GB" sz="1100" b="0" u="none" strike="noStrike">
                <a:solidFill>
                  <a:schemeClr val="dk1"/>
                </a:solidFill>
                <a:latin typeface="Calibri"/>
                <a:ea typeface="Calibri"/>
                <a:cs typeface="Calibri"/>
                <a:sym typeface="Calibri"/>
              </a:rPr>
              <a:t>Legal description – Creative Commons licensing:</a:t>
            </a:r>
            <a:endParaRPr sz="1100" b="0" u="none" strike="noStrike">
              <a:solidFill>
                <a:srgbClr val="000000"/>
              </a:solidFill>
              <a:latin typeface="Arial"/>
              <a:ea typeface="Arial"/>
              <a:cs typeface="Arial"/>
              <a:sym typeface="Arial"/>
            </a:endParaRPr>
          </a:p>
          <a:p>
            <a:pPr marL="12600" marR="0" lvl="0" indent="0" algn="just" rtl="0">
              <a:lnSpc>
                <a:spcPct val="110000"/>
              </a:lnSpc>
              <a:spcBef>
                <a:spcPts val="0"/>
              </a:spcBef>
              <a:spcAft>
                <a:spcPts val="0"/>
              </a:spcAft>
              <a:buNone/>
            </a:pPr>
            <a:r>
              <a:rPr lang="en-GB" sz="1100" b="0" u="none" strike="noStrike">
                <a:solidFill>
                  <a:schemeClr val="dk1"/>
                </a:solidFill>
                <a:latin typeface="Calibri"/>
                <a:ea typeface="Calibri"/>
                <a:cs typeface="Calibri"/>
                <a:sym typeface="Calibri"/>
              </a:rPr>
              <a:t>The materials published on the Eureca project website are classified as Open Educational Resources' (OER) and can be freely (without  permission of their creators): downloaded, used, reused, copied, adapted, and shared by users, with information about the source of their  origin.</a:t>
            </a:r>
            <a:endParaRPr sz="1100" b="0" u="none" strike="noStrike">
              <a:solidFill>
                <a:srgbClr val="000000"/>
              </a:solidFill>
              <a:latin typeface="Arial"/>
              <a:ea typeface="Arial"/>
              <a:cs typeface="Arial"/>
              <a:sym typeface="Arial"/>
            </a:endParaRPr>
          </a:p>
          <a:p>
            <a:pPr marL="12600" marR="0" lvl="0" indent="0" algn="l" rtl="0">
              <a:lnSpc>
                <a:spcPct val="100000"/>
              </a:lnSpc>
              <a:spcBef>
                <a:spcPts val="0"/>
              </a:spcBef>
              <a:spcAft>
                <a:spcPts val="0"/>
              </a:spcAft>
              <a:buNone/>
            </a:pPr>
            <a:endParaRPr sz="1800" b="0" u="none" strike="noStrike">
              <a:solidFill>
                <a:srgbClr val="000000"/>
              </a:solidFill>
              <a:latin typeface="Arial"/>
              <a:ea typeface="Arial"/>
              <a:cs typeface="Arial"/>
              <a:sym typeface="Arial"/>
            </a:endParaRPr>
          </a:p>
        </p:txBody>
      </p:sp>
      <p:pic>
        <p:nvPicPr>
          <p:cNvPr id="106" name="Google Shape;106;p44"/>
          <p:cNvPicPr preferRelativeResize="0"/>
          <p:nvPr/>
        </p:nvPicPr>
        <p:blipFill rotWithShape="1">
          <a:blip r:embed="rId6">
            <a:alphaModFix/>
          </a:blip>
          <a:srcRect l="7860"/>
          <a:stretch/>
        </p:blipFill>
        <p:spPr>
          <a:xfrm>
            <a:off x="1031760" y="264960"/>
            <a:ext cx="3479040" cy="2122560"/>
          </a:xfrm>
          <a:prstGeom prst="rect">
            <a:avLst/>
          </a:prstGeom>
          <a:noFill/>
          <a:ln>
            <a:noFill/>
          </a:ln>
        </p:spPr>
      </p:pic>
      <p:sp>
        <p:nvSpPr>
          <p:cNvPr id="107" name="Google Shape;107;p44"/>
          <p:cNvSpPr/>
          <p:nvPr/>
        </p:nvSpPr>
        <p:spPr>
          <a:xfrm>
            <a:off x="1271880" y="1969200"/>
            <a:ext cx="2998800" cy="357120"/>
          </a:xfrm>
          <a:prstGeom prst="rect">
            <a:avLst/>
          </a:prstGeom>
          <a:noFill/>
          <a:ln>
            <a:noFill/>
          </a:ln>
        </p:spPr>
        <p:txBody>
          <a:bodyPr spcFirstLastPara="1" wrap="square" lIns="0" tIns="128150" rIns="0" bIns="0" anchor="t" anchorCtr="0">
            <a:spAutoFit/>
          </a:bodyPr>
          <a:lstStyle/>
          <a:p>
            <a:pPr marL="468000" marR="0" lvl="0" indent="0" algn="l" rtl="0">
              <a:lnSpc>
                <a:spcPct val="100000"/>
              </a:lnSpc>
              <a:spcBef>
                <a:spcPts val="0"/>
              </a:spcBef>
              <a:spcAft>
                <a:spcPts val="0"/>
              </a:spcAft>
              <a:buNone/>
            </a:pPr>
            <a:r>
              <a:rPr lang="en-GB" sz="1500" b="0" u="sng" strike="noStrike">
                <a:solidFill>
                  <a:srgbClr val="0E181D"/>
                </a:solidFill>
                <a:latin typeface="Trebuchet MS"/>
                <a:ea typeface="Trebuchet MS"/>
                <a:cs typeface="Trebuchet MS"/>
                <a:sym typeface="Trebuchet MS"/>
                <a:hlinkClick r:id="rId7">
                  <a:extLst>
                    <a:ext uri="{A12FA001-AC4F-418D-AE19-62706E023703}">
                      <ahyp:hlinkClr xmlns:ahyp="http://schemas.microsoft.com/office/drawing/2018/hyperlinkcolor" val="tx"/>
                    </a:ext>
                  </a:extLst>
                </a:hlinkClick>
              </a:rPr>
              <a:t>www.eurecaedu.eu</a:t>
            </a:r>
            <a:endParaRPr sz="1500" b="0" u="none" strike="noStrike">
              <a:solidFill>
                <a:srgbClr val="000000"/>
              </a:solidFill>
              <a:latin typeface="Arial"/>
              <a:ea typeface="Arial"/>
              <a:cs typeface="Arial"/>
              <a:sym typeface="Arial"/>
            </a:endParaRPr>
          </a:p>
        </p:txBody>
      </p:sp>
      <p:sp>
        <p:nvSpPr>
          <p:cNvPr id="108" name="Google Shape;108;p44"/>
          <p:cNvSpPr/>
          <p:nvPr/>
        </p:nvSpPr>
        <p:spPr>
          <a:xfrm>
            <a:off x="4405320" y="1411560"/>
            <a:ext cx="12716640" cy="48960"/>
          </a:xfrm>
          <a:custGeom>
            <a:avLst/>
            <a:gdLst/>
            <a:ahLst/>
            <a:cxnLst/>
            <a:rect l="l" t="t" r="r" b="b"/>
            <a:pathLst>
              <a:path w="12383135" h="120000" extrusionOk="0">
                <a:moveTo>
                  <a:pt x="0" y="0"/>
                </a:moveTo>
                <a:lnTo>
                  <a:pt x="12382525" y="0"/>
                </a:lnTo>
              </a:path>
            </a:pathLst>
          </a:custGeom>
          <a:noFill/>
          <a:ln w="104750" cap="flat" cmpd="sng">
            <a:solidFill>
              <a:srgbClr val="5CC22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400" b="0" u="none" strike="noStrike">
              <a:solidFill>
                <a:srgbClr val="000000"/>
              </a:solidFill>
              <a:latin typeface="Arial"/>
              <a:ea typeface="Arial"/>
              <a:cs typeface="Arial"/>
              <a:sym typeface="Arial"/>
            </a:endParaRPr>
          </a:p>
        </p:txBody>
      </p:sp>
      <p:sp>
        <p:nvSpPr>
          <p:cNvPr id="109" name="Google Shape;109;p44"/>
          <p:cNvSpPr txBox="1">
            <a:spLocks noGrp="1"/>
          </p:cNvSpPr>
          <p:nvPr>
            <p:ph type="title"/>
          </p:nvPr>
        </p:nvSpPr>
        <p:spPr>
          <a:xfrm>
            <a:off x="914400" y="410400"/>
            <a:ext cx="16458840" cy="171756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10" name="Google Shape;110;p44"/>
          <p:cNvSpPr txBox="1">
            <a:spLocks noGrp="1"/>
          </p:cNvSpPr>
          <p:nvPr>
            <p:ph type="body" idx="1"/>
          </p:nvPr>
        </p:nvSpPr>
        <p:spPr>
          <a:xfrm>
            <a:off x="914400" y="2406960"/>
            <a:ext cx="16458840" cy="596592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
        <p:cNvGrpSpPr/>
        <p:nvPr/>
      </p:nvGrpSpPr>
      <p:grpSpPr>
        <a:xfrm>
          <a:off x="0" y="0"/>
          <a:ext cx="0" cy="0"/>
          <a:chOff x="0" y="0"/>
          <a:chExt cx="0" cy="0"/>
        </a:xfrm>
      </p:grpSpPr>
      <p:pic>
        <p:nvPicPr>
          <p:cNvPr id="116" name="Google Shape;116;p46"/>
          <p:cNvPicPr preferRelativeResize="0"/>
          <p:nvPr/>
        </p:nvPicPr>
        <p:blipFill rotWithShape="1">
          <a:blip r:embed="rId3">
            <a:alphaModFix/>
          </a:blip>
          <a:srcRect/>
          <a:stretch/>
        </p:blipFill>
        <p:spPr>
          <a:xfrm>
            <a:off x="1151640" y="9456120"/>
            <a:ext cx="1644120" cy="358200"/>
          </a:xfrm>
          <a:prstGeom prst="rect">
            <a:avLst/>
          </a:prstGeom>
          <a:noFill/>
          <a:ln>
            <a:noFill/>
          </a:ln>
        </p:spPr>
      </p:pic>
      <p:pic>
        <p:nvPicPr>
          <p:cNvPr id="117" name="Google Shape;117;p46"/>
          <p:cNvPicPr preferRelativeResize="0"/>
          <p:nvPr/>
        </p:nvPicPr>
        <p:blipFill rotWithShape="1">
          <a:blip r:embed="rId4">
            <a:alphaModFix/>
          </a:blip>
          <a:srcRect/>
          <a:stretch/>
        </p:blipFill>
        <p:spPr>
          <a:xfrm>
            <a:off x="8514360" y="9367200"/>
            <a:ext cx="1110960" cy="396360"/>
          </a:xfrm>
          <a:prstGeom prst="rect">
            <a:avLst/>
          </a:prstGeom>
          <a:noFill/>
          <a:ln>
            <a:noFill/>
          </a:ln>
        </p:spPr>
      </p:pic>
      <p:grpSp>
        <p:nvGrpSpPr>
          <p:cNvPr id="118" name="Google Shape;118;p46"/>
          <p:cNvGrpSpPr/>
          <p:nvPr/>
        </p:nvGrpSpPr>
        <p:grpSpPr>
          <a:xfrm>
            <a:off x="14243040" y="7925040"/>
            <a:ext cx="2878560" cy="1072800"/>
            <a:chOff x="14243040" y="7925040"/>
            <a:chExt cx="2878560" cy="1072800"/>
          </a:xfrm>
        </p:grpSpPr>
        <p:sp>
          <p:nvSpPr>
            <p:cNvPr id="119" name="Google Shape;119;p46"/>
            <p:cNvSpPr/>
            <p:nvPr/>
          </p:nvSpPr>
          <p:spPr>
            <a:xfrm>
              <a:off x="14281200" y="7925040"/>
              <a:ext cx="2840400" cy="1027800"/>
            </a:xfrm>
            <a:custGeom>
              <a:avLst/>
              <a:gdLst/>
              <a:ahLst/>
              <a:cxnLst/>
              <a:rect l="l" t="t" r="r" b="b"/>
              <a:pathLst>
                <a:path w="2844165" h="1031240" extrusionOk="0">
                  <a:moveTo>
                    <a:pt x="2250706" y="911788"/>
                  </a:moveTo>
                  <a:lnTo>
                    <a:pt x="2248814" y="907787"/>
                  </a:lnTo>
                  <a:lnTo>
                    <a:pt x="2221909" y="775097"/>
                  </a:lnTo>
                  <a:lnTo>
                    <a:pt x="2255200" y="678693"/>
                  </a:lnTo>
                  <a:lnTo>
                    <a:pt x="2306276" y="619888"/>
                  </a:lnTo>
                  <a:lnTo>
                    <a:pt x="2332726" y="599995"/>
                  </a:lnTo>
                  <a:lnTo>
                    <a:pt x="2349686" y="628486"/>
                  </a:lnTo>
                  <a:lnTo>
                    <a:pt x="2374745" y="702368"/>
                  </a:lnTo>
                  <a:lnTo>
                    <a:pt x="2374519" y="706506"/>
                  </a:lnTo>
                  <a:lnTo>
                    <a:pt x="2315347" y="706506"/>
                  </a:lnTo>
                  <a:lnTo>
                    <a:pt x="2293840" y="751700"/>
                  </a:lnTo>
                  <a:lnTo>
                    <a:pt x="2276852" y="808939"/>
                  </a:lnTo>
                  <a:lnTo>
                    <a:pt x="2264608" y="864973"/>
                  </a:lnTo>
                  <a:lnTo>
                    <a:pt x="2257329" y="906552"/>
                  </a:lnTo>
                  <a:lnTo>
                    <a:pt x="2256633" y="910946"/>
                  </a:lnTo>
                  <a:lnTo>
                    <a:pt x="2250706" y="911788"/>
                  </a:lnTo>
                  <a:close/>
                </a:path>
                <a:path w="2844165" h="1031240" extrusionOk="0">
                  <a:moveTo>
                    <a:pt x="2290933" y="919736"/>
                  </a:moveTo>
                  <a:lnTo>
                    <a:pt x="2285756" y="916631"/>
                  </a:lnTo>
                  <a:lnTo>
                    <a:pt x="2286811" y="912291"/>
                  </a:lnTo>
                  <a:lnTo>
                    <a:pt x="2307796" y="811834"/>
                  </a:lnTo>
                  <a:lnTo>
                    <a:pt x="2315769" y="748684"/>
                  </a:lnTo>
                  <a:lnTo>
                    <a:pt x="2316397" y="715892"/>
                  </a:lnTo>
                  <a:lnTo>
                    <a:pt x="2315347" y="706506"/>
                  </a:lnTo>
                  <a:lnTo>
                    <a:pt x="2374519" y="706506"/>
                  </a:lnTo>
                  <a:lnTo>
                    <a:pt x="2369167" y="804249"/>
                  </a:lnTo>
                  <a:lnTo>
                    <a:pt x="2294217" y="916740"/>
                  </a:lnTo>
                  <a:lnTo>
                    <a:pt x="2290933" y="919736"/>
                  </a:lnTo>
                  <a:close/>
                </a:path>
                <a:path w="2844165" h="1031240" extrusionOk="0">
                  <a:moveTo>
                    <a:pt x="2336173" y="972822"/>
                  </a:moveTo>
                  <a:lnTo>
                    <a:pt x="2328604" y="965541"/>
                  </a:lnTo>
                  <a:lnTo>
                    <a:pt x="2332030" y="958577"/>
                  </a:lnTo>
                  <a:lnTo>
                    <a:pt x="2484491" y="777730"/>
                  </a:lnTo>
                  <a:lnTo>
                    <a:pt x="2652462" y="719423"/>
                  </a:lnTo>
                  <a:lnTo>
                    <a:pt x="2788232" y="726416"/>
                  </a:lnTo>
                  <a:lnTo>
                    <a:pt x="2844091" y="741467"/>
                  </a:lnTo>
                  <a:lnTo>
                    <a:pt x="2823461" y="795759"/>
                  </a:lnTo>
                  <a:lnTo>
                    <a:pt x="2799601" y="832727"/>
                  </a:lnTo>
                  <a:lnTo>
                    <a:pt x="2679530" y="832727"/>
                  </a:lnTo>
                  <a:lnTo>
                    <a:pt x="2633373" y="840500"/>
                  </a:lnTo>
                  <a:lnTo>
                    <a:pt x="2580856" y="856535"/>
                  </a:lnTo>
                  <a:lnTo>
                    <a:pt x="2525411" y="878215"/>
                  </a:lnTo>
                  <a:lnTo>
                    <a:pt x="2470466" y="902921"/>
                  </a:lnTo>
                  <a:lnTo>
                    <a:pt x="2419453" y="928035"/>
                  </a:lnTo>
                  <a:lnTo>
                    <a:pt x="2375800" y="950940"/>
                  </a:lnTo>
                  <a:lnTo>
                    <a:pt x="2342937" y="969017"/>
                  </a:lnTo>
                  <a:lnTo>
                    <a:pt x="2336173" y="972822"/>
                  </a:lnTo>
                  <a:close/>
                </a:path>
                <a:path w="2844165" h="1031240" extrusionOk="0">
                  <a:moveTo>
                    <a:pt x="2368939" y="1031057"/>
                  </a:moveTo>
                  <a:lnTo>
                    <a:pt x="2361262" y="1029778"/>
                  </a:lnTo>
                  <a:lnTo>
                    <a:pt x="2359924" y="1019283"/>
                  </a:lnTo>
                  <a:lnTo>
                    <a:pt x="2366993" y="1016036"/>
                  </a:lnTo>
                  <a:lnTo>
                    <a:pt x="2527207" y="936307"/>
                  </a:lnTo>
                  <a:lnTo>
                    <a:pt x="2622266" y="878971"/>
                  </a:lnTo>
                  <a:lnTo>
                    <a:pt x="2667823" y="844340"/>
                  </a:lnTo>
                  <a:lnTo>
                    <a:pt x="2679530" y="832727"/>
                  </a:lnTo>
                  <a:lnTo>
                    <a:pt x="2799601" y="832727"/>
                  </a:lnTo>
                  <a:lnTo>
                    <a:pt x="2749482" y="910379"/>
                  </a:lnTo>
                  <a:lnTo>
                    <a:pt x="2604020" y="1012940"/>
                  </a:lnTo>
                  <a:lnTo>
                    <a:pt x="2368939" y="1031057"/>
                  </a:lnTo>
                  <a:close/>
                </a:path>
                <a:path w="2844165" h="1031240" extrusionOk="0">
                  <a:moveTo>
                    <a:pt x="553169" y="319708"/>
                  </a:moveTo>
                  <a:lnTo>
                    <a:pt x="549884" y="316712"/>
                  </a:lnTo>
                  <a:lnTo>
                    <a:pt x="474933" y="204240"/>
                  </a:lnTo>
                  <a:lnTo>
                    <a:pt x="469351" y="102369"/>
                  </a:lnTo>
                  <a:lnTo>
                    <a:pt x="494406" y="28491"/>
                  </a:lnTo>
                  <a:lnTo>
                    <a:pt x="511365" y="0"/>
                  </a:lnTo>
                  <a:lnTo>
                    <a:pt x="537817" y="19893"/>
                  </a:lnTo>
                  <a:lnTo>
                    <a:pt x="588896" y="78698"/>
                  </a:lnTo>
                  <a:lnTo>
                    <a:pt x="598501" y="106511"/>
                  </a:lnTo>
                  <a:lnTo>
                    <a:pt x="528743" y="106511"/>
                  </a:lnTo>
                  <a:lnTo>
                    <a:pt x="527692" y="115894"/>
                  </a:lnTo>
                  <a:lnTo>
                    <a:pt x="528318" y="148681"/>
                  </a:lnTo>
                  <a:lnTo>
                    <a:pt x="536290" y="211829"/>
                  </a:lnTo>
                  <a:lnTo>
                    <a:pt x="557279" y="312296"/>
                  </a:lnTo>
                  <a:lnTo>
                    <a:pt x="558334" y="316636"/>
                  </a:lnTo>
                  <a:lnTo>
                    <a:pt x="553169" y="319708"/>
                  </a:lnTo>
                  <a:close/>
                </a:path>
                <a:path w="2844165" h="1031240" extrusionOk="0">
                  <a:moveTo>
                    <a:pt x="593385" y="311793"/>
                  </a:moveTo>
                  <a:lnTo>
                    <a:pt x="587458" y="310918"/>
                  </a:lnTo>
                  <a:lnTo>
                    <a:pt x="586773" y="306534"/>
                  </a:lnTo>
                  <a:lnTo>
                    <a:pt x="579492" y="264956"/>
                  </a:lnTo>
                  <a:lnTo>
                    <a:pt x="567244" y="208925"/>
                  </a:lnTo>
                  <a:lnTo>
                    <a:pt x="550253" y="151692"/>
                  </a:lnTo>
                  <a:lnTo>
                    <a:pt x="528743" y="106511"/>
                  </a:lnTo>
                  <a:lnTo>
                    <a:pt x="598501" y="106511"/>
                  </a:lnTo>
                  <a:lnTo>
                    <a:pt x="622190" y="175102"/>
                  </a:lnTo>
                  <a:lnTo>
                    <a:pt x="595288" y="307792"/>
                  </a:lnTo>
                  <a:lnTo>
                    <a:pt x="593385" y="311793"/>
                  </a:lnTo>
                  <a:close/>
                </a:path>
                <a:path w="2844165" h="1031240" extrusionOk="0">
                  <a:moveTo>
                    <a:pt x="475151" y="431040"/>
                  </a:moveTo>
                  <a:lnTo>
                    <a:pt x="240075" y="412931"/>
                  </a:lnTo>
                  <a:lnTo>
                    <a:pt x="94612" y="310365"/>
                  </a:lnTo>
                  <a:lnTo>
                    <a:pt x="20631" y="195736"/>
                  </a:lnTo>
                  <a:lnTo>
                    <a:pt x="0" y="141438"/>
                  </a:lnTo>
                  <a:lnTo>
                    <a:pt x="55858" y="126394"/>
                  </a:lnTo>
                  <a:lnTo>
                    <a:pt x="191628" y="119416"/>
                  </a:lnTo>
                  <a:lnTo>
                    <a:pt x="359599" y="177735"/>
                  </a:lnTo>
                  <a:lnTo>
                    <a:pt x="405964" y="232732"/>
                  </a:lnTo>
                  <a:lnTo>
                    <a:pt x="164582" y="232732"/>
                  </a:lnTo>
                  <a:lnTo>
                    <a:pt x="176286" y="244340"/>
                  </a:lnTo>
                  <a:lnTo>
                    <a:pt x="221836" y="278960"/>
                  </a:lnTo>
                  <a:lnTo>
                    <a:pt x="316891" y="336285"/>
                  </a:lnTo>
                  <a:lnTo>
                    <a:pt x="477109" y="416008"/>
                  </a:lnTo>
                  <a:lnTo>
                    <a:pt x="484178" y="419255"/>
                  </a:lnTo>
                  <a:lnTo>
                    <a:pt x="482818" y="429750"/>
                  </a:lnTo>
                  <a:lnTo>
                    <a:pt x="475151" y="431040"/>
                  </a:lnTo>
                  <a:close/>
                </a:path>
                <a:path w="2844165" h="1031240" extrusionOk="0">
                  <a:moveTo>
                    <a:pt x="507907" y="372805"/>
                  </a:moveTo>
                  <a:lnTo>
                    <a:pt x="468291" y="350947"/>
                  </a:lnTo>
                  <a:lnTo>
                    <a:pt x="424638" y="328041"/>
                  </a:lnTo>
                  <a:lnTo>
                    <a:pt x="373626" y="302923"/>
                  </a:lnTo>
                  <a:lnTo>
                    <a:pt x="318684" y="278214"/>
                  </a:lnTo>
                  <a:lnTo>
                    <a:pt x="263242" y="256532"/>
                  </a:lnTo>
                  <a:lnTo>
                    <a:pt x="210732" y="240499"/>
                  </a:lnTo>
                  <a:lnTo>
                    <a:pt x="164582" y="232732"/>
                  </a:lnTo>
                  <a:lnTo>
                    <a:pt x="405964" y="232732"/>
                  </a:lnTo>
                  <a:lnTo>
                    <a:pt x="512061" y="358582"/>
                  </a:lnTo>
                  <a:lnTo>
                    <a:pt x="515498" y="365557"/>
                  </a:lnTo>
                  <a:lnTo>
                    <a:pt x="507907" y="372805"/>
                  </a:lnTo>
                  <a:close/>
                </a:path>
              </a:pathLst>
            </a:custGeom>
            <a:solidFill>
              <a:srgbClr val="8BC249"/>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b="0" u="none" strike="noStrike">
                <a:solidFill>
                  <a:srgbClr val="000000"/>
                </a:solidFill>
                <a:latin typeface="Arial"/>
                <a:ea typeface="Arial"/>
                <a:cs typeface="Arial"/>
                <a:sym typeface="Arial"/>
              </a:endParaRPr>
            </a:p>
          </p:txBody>
        </p:sp>
        <p:sp>
          <p:nvSpPr>
            <p:cNvPr id="120" name="Google Shape;120;p46"/>
            <p:cNvSpPr/>
            <p:nvPr/>
          </p:nvSpPr>
          <p:spPr>
            <a:xfrm>
              <a:off x="14243040" y="8245080"/>
              <a:ext cx="2349720" cy="752760"/>
            </a:xfrm>
            <a:custGeom>
              <a:avLst/>
              <a:gdLst/>
              <a:ahLst/>
              <a:cxnLst/>
              <a:rect l="l" t="t" r="r" b="b"/>
              <a:pathLst>
                <a:path w="2353309" h="756284" extrusionOk="0">
                  <a:moveTo>
                    <a:pt x="180065" y="756154"/>
                  </a:moveTo>
                  <a:lnTo>
                    <a:pt x="29283" y="756154"/>
                  </a:lnTo>
                  <a:lnTo>
                    <a:pt x="12120" y="750777"/>
                  </a:lnTo>
                  <a:lnTo>
                    <a:pt x="1771" y="737545"/>
                  </a:lnTo>
                  <a:lnTo>
                    <a:pt x="0" y="720808"/>
                  </a:lnTo>
                  <a:lnTo>
                    <a:pt x="8566" y="704915"/>
                  </a:lnTo>
                  <a:lnTo>
                    <a:pt x="719651" y="8477"/>
                  </a:lnTo>
                  <a:lnTo>
                    <a:pt x="729369" y="2119"/>
                  </a:lnTo>
                  <a:lnTo>
                    <a:pt x="740375" y="0"/>
                  </a:lnTo>
                  <a:lnTo>
                    <a:pt x="751383" y="2119"/>
                  </a:lnTo>
                  <a:lnTo>
                    <a:pt x="761107" y="8477"/>
                  </a:lnTo>
                  <a:lnTo>
                    <a:pt x="980638" y="223489"/>
                  </a:lnTo>
                  <a:lnTo>
                    <a:pt x="740375" y="223489"/>
                  </a:lnTo>
                  <a:lnTo>
                    <a:pt x="729369" y="225604"/>
                  </a:lnTo>
                  <a:lnTo>
                    <a:pt x="719651" y="231951"/>
                  </a:lnTo>
                  <a:lnTo>
                    <a:pt x="187503" y="753104"/>
                  </a:lnTo>
                  <a:lnTo>
                    <a:pt x="180065" y="756154"/>
                  </a:lnTo>
                  <a:close/>
                </a:path>
                <a:path w="2353309" h="756284" extrusionOk="0">
                  <a:moveTo>
                    <a:pt x="1416911" y="403619"/>
                  </a:moveTo>
                  <a:lnTo>
                    <a:pt x="1176647" y="403619"/>
                  </a:lnTo>
                  <a:lnTo>
                    <a:pt x="1187651" y="401506"/>
                  </a:lnTo>
                  <a:lnTo>
                    <a:pt x="1197369" y="395166"/>
                  </a:lnTo>
                  <a:lnTo>
                    <a:pt x="1592176" y="8477"/>
                  </a:lnTo>
                  <a:lnTo>
                    <a:pt x="1601905" y="2119"/>
                  </a:lnTo>
                  <a:lnTo>
                    <a:pt x="1612915" y="0"/>
                  </a:lnTo>
                  <a:lnTo>
                    <a:pt x="1623925" y="2119"/>
                  </a:lnTo>
                  <a:lnTo>
                    <a:pt x="1633654" y="8477"/>
                  </a:lnTo>
                  <a:lnTo>
                    <a:pt x="1853191" y="223489"/>
                  </a:lnTo>
                  <a:lnTo>
                    <a:pt x="1612915" y="223489"/>
                  </a:lnTo>
                  <a:lnTo>
                    <a:pt x="1601905" y="225604"/>
                  </a:lnTo>
                  <a:lnTo>
                    <a:pt x="1592176" y="231951"/>
                  </a:lnTo>
                  <a:lnTo>
                    <a:pt x="1416911" y="403619"/>
                  </a:lnTo>
                  <a:close/>
                </a:path>
                <a:path w="2353309" h="756284" extrusionOk="0">
                  <a:moveTo>
                    <a:pt x="1451475" y="756154"/>
                  </a:moveTo>
                  <a:lnTo>
                    <a:pt x="1300682" y="756154"/>
                  </a:lnTo>
                  <a:lnTo>
                    <a:pt x="1293244" y="753104"/>
                  </a:lnTo>
                  <a:lnTo>
                    <a:pt x="1062507" y="527149"/>
                  </a:lnTo>
                  <a:lnTo>
                    <a:pt x="761107" y="231951"/>
                  </a:lnTo>
                  <a:lnTo>
                    <a:pt x="751383" y="225604"/>
                  </a:lnTo>
                  <a:lnTo>
                    <a:pt x="740375" y="223489"/>
                  </a:lnTo>
                  <a:lnTo>
                    <a:pt x="980638" y="223489"/>
                  </a:lnTo>
                  <a:lnTo>
                    <a:pt x="1155925" y="395166"/>
                  </a:lnTo>
                  <a:lnTo>
                    <a:pt x="1165642" y="401506"/>
                  </a:lnTo>
                  <a:lnTo>
                    <a:pt x="1176647" y="403619"/>
                  </a:lnTo>
                  <a:lnTo>
                    <a:pt x="1416911" y="403619"/>
                  </a:lnTo>
                  <a:lnTo>
                    <a:pt x="1312568" y="505820"/>
                  </a:lnTo>
                  <a:lnTo>
                    <a:pt x="1305840" y="515788"/>
                  </a:lnTo>
                  <a:lnTo>
                    <a:pt x="1303599" y="527204"/>
                  </a:lnTo>
                  <a:lnTo>
                    <a:pt x="1305840" y="538601"/>
                  </a:lnTo>
                  <a:lnTo>
                    <a:pt x="1312568" y="548587"/>
                  </a:lnTo>
                  <a:lnTo>
                    <a:pt x="1472181" y="704915"/>
                  </a:lnTo>
                  <a:lnTo>
                    <a:pt x="1480754" y="720808"/>
                  </a:lnTo>
                  <a:lnTo>
                    <a:pt x="1478985" y="737545"/>
                  </a:lnTo>
                  <a:lnTo>
                    <a:pt x="1468638" y="750777"/>
                  </a:lnTo>
                  <a:lnTo>
                    <a:pt x="1451475" y="756154"/>
                  </a:lnTo>
                  <a:close/>
                </a:path>
                <a:path w="2353309" h="756284" extrusionOk="0">
                  <a:moveTo>
                    <a:pt x="2324011" y="756154"/>
                  </a:moveTo>
                  <a:lnTo>
                    <a:pt x="2173229" y="756154"/>
                  </a:lnTo>
                  <a:lnTo>
                    <a:pt x="2165790" y="753104"/>
                  </a:lnTo>
                  <a:lnTo>
                    <a:pt x="1633654" y="231951"/>
                  </a:lnTo>
                  <a:lnTo>
                    <a:pt x="1623925" y="225604"/>
                  </a:lnTo>
                  <a:lnTo>
                    <a:pt x="1612915" y="223489"/>
                  </a:lnTo>
                  <a:lnTo>
                    <a:pt x="1853191" y="223489"/>
                  </a:lnTo>
                  <a:lnTo>
                    <a:pt x="2344750" y="704915"/>
                  </a:lnTo>
                  <a:lnTo>
                    <a:pt x="2353304" y="720808"/>
                  </a:lnTo>
                  <a:lnTo>
                    <a:pt x="2351525" y="737545"/>
                  </a:lnTo>
                  <a:lnTo>
                    <a:pt x="2341174" y="750777"/>
                  </a:lnTo>
                  <a:lnTo>
                    <a:pt x="2324011" y="756154"/>
                  </a:lnTo>
                  <a:close/>
                </a:path>
                <a:path w="2353309" h="756284" extrusionOk="0">
                  <a:moveTo>
                    <a:pt x="718759" y="499414"/>
                  </a:moveTo>
                  <a:lnTo>
                    <a:pt x="640992" y="499414"/>
                  </a:lnTo>
                  <a:lnTo>
                    <a:pt x="635696" y="494090"/>
                  </a:lnTo>
                  <a:lnTo>
                    <a:pt x="635696" y="415904"/>
                  </a:lnTo>
                  <a:lnTo>
                    <a:pt x="640992" y="410580"/>
                  </a:lnTo>
                  <a:lnTo>
                    <a:pt x="718759" y="410580"/>
                  </a:lnTo>
                  <a:lnTo>
                    <a:pt x="724055" y="415904"/>
                  </a:lnTo>
                  <a:lnTo>
                    <a:pt x="724055" y="494090"/>
                  </a:lnTo>
                  <a:lnTo>
                    <a:pt x="718759" y="499414"/>
                  </a:lnTo>
                  <a:close/>
                </a:path>
                <a:path w="2353309" h="756284" extrusionOk="0">
                  <a:moveTo>
                    <a:pt x="839766" y="499414"/>
                  </a:moveTo>
                  <a:lnTo>
                    <a:pt x="761998" y="499414"/>
                  </a:lnTo>
                  <a:lnTo>
                    <a:pt x="756702" y="494090"/>
                  </a:lnTo>
                  <a:lnTo>
                    <a:pt x="756702" y="415904"/>
                  </a:lnTo>
                  <a:lnTo>
                    <a:pt x="761998" y="410580"/>
                  </a:lnTo>
                  <a:lnTo>
                    <a:pt x="839766" y="410580"/>
                  </a:lnTo>
                  <a:lnTo>
                    <a:pt x="845062" y="415904"/>
                  </a:lnTo>
                  <a:lnTo>
                    <a:pt x="845062" y="494090"/>
                  </a:lnTo>
                  <a:lnTo>
                    <a:pt x="839766" y="499414"/>
                  </a:lnTo>
                  <a:close/>
                </a:path>
                <a:path w="2353309" h="756284" extrusionOk="0">
                  <a:moveTo>
                    <a:pt x="1598190" y="499414"/>
                  </a:moveTo>
                  <a:lnTo>
                    <a:pt x="1520401" y="499414"/>
                  </a:lnTo>
                  <a:lnTo>
                    <a:pt x="1515116" y="494090"/>
                  </a:lnTo>
                  <a:lnTo>
                    <a:pt x="1515116" y="415904"/>
                  </a:lnTo>
                  <a:lnTo>
                    <a:pt x="1520401" y="410580"/>
                  </a:lnTo>
                  <a:lnTo>
                    <a:pt x="1598190" y="410580"/>
                  </a:lnTo>
                  <a:lnTo>
                    <a:pt x="1603475" y="415904"/>
                  </a:lnTo>
                  <a:lnTo>
                    <a:pt x="1603475" y="494090"/>
                  </a:lnTo>
                  <a:lnTo>
                    <a:pt x="1598190" y="499414"/>
                  </a:lnTo>
                  <a:close/>
                </a:path>
                <a:path w="2353309" h="756284" extrusionOk="0">
                  <a:moveTo>
                    <a:pt x="1719186" y="499414"/>
                  </a:moveTo>
                  <a:lnTo>
                    <a:pt x="1641429" y="499414"/>
                  </a:lnTo>
                  <a:lnTo>
                    <a:pt x="1636133" y="494090"/>
                  </a:lnTo>
                  <a:lnTo>
                    <a:pt x="1636133" y="415904"/>
                  </a:lnTo>
                  <a:lnTo>
                    <a:pt x="1641429" y="410580"/>
                  </a:lnTo>
                  <a:lnTo>
                    <a:pt x="1719186" y="410580"/>
                  </a:lnTo>
                  <a:lnTo>
                    <a:pt x="1724504" y="415904"/>
                  </a:lnTo>
                  <a:lnTo>
                    <a:pt x="1724504" y="494090"/>
                  </a:lnTo>
                  <a:lnTo>
                    <a:pt x="1719186" y="499414"/>
                  </a:lnTo>
                  <a:close/>
                </a:path>
                <a:path w="2353309" h="756284" extrusionOk="0">
                  <a:moveTo>
                    <a:pt x="718759" y="615972"/>
                  </a:moveTo>
                  <a:lnTo>
                    <a:pt x="640992" y="615972"/>
                  </a:lnTo>
                  <a:lnTo>
                    <a:pt x="635696" y="610659"/>
                  </a:lnTo>
                  <a:lnTo>
                    <a:pt x="635696" y="532462"/>
                  </a:lnTo>
                  <a:lnTo>
                    <a:pt x="640992" y="527149"/>
                  </a:lnTo>
                  <a:lnTo>
                    <a:pt x="718759" y="527149"/>
                  </a:lnTo>
                  <a:lnTo>
                    <a:pt x="724055" y="532462"/>
                  </a:lnTo>
                  <a:lnTo>
                    <a:pt x="724055" y="610659"/>
                  </a:lnTo>
                  <a:lnTo>
                    <a:pt x="718759" y="615972"/>
                  </a:lnTo>
                  <a:close/>
                </a:path>
                <a:path w="2353309" h="756284" extrusionOk="0">
                  <a:moveTo>
                    <a:pt x="839766" y="615972"/>
                  </a:moveTo>
                  <a:lnTo>
                    <a:pt x="761998" y="615972"/>
                  </a:lnTo>
                  <a:lnTo>
                    <a:pt x="756702" y="610659"/>
                  </a:lnTo>
                  <a:lnTo>
                    <a:pt x="756702" y="532462"/>
                  </a:lnTo>
                  <a:lnTo>
                    <a:pt x="761998" y="527149"/>
                  </a:lnTo>
                  <a:lnTo>
                    <a:pt x="839766" y="527149"/>
                  </a:lnTo>
                  <a:lnTo>
                    <a:pt x="845062" y="532462"/>
                  </a:lnTo>
                  <a:lnTo>
                    <a:pt x="845062" y="610659"/>
                  </a:lnTo>
                  <a:lnTo>
                    <a:pt x="839766" y="615972"/>
                  </a:lnTo>
                  <a:close/>
                </a:path>
                <a:path w="2353309" h="756284" extrusionOk="0">
                  <a:moveTo>
                    <a:pt x="1598190" y="615972"/>
                  </a:moveTo>
                  <a:lnTo>
                    <a:pt x="1520401" y="615972"/>
                  </a:lnTo>
                  <a:lnTo>
                    <a:pt x="1515116" y="610659"/>
                  </a:lnTo>
                  <a:lnTo>
                    <a:pt x="1515116" y="532462"/>
                  </a:lnTo>
                  <a:lnTo>
                    <a:pt x="1520401" y="527149"/>
                  </a:lnTo>
                  <a:lnTo>
                    <a:pt x="1598190" y="527149"/>
                  </a:lnTo>
                  <a:lnTo>
                    <a:pt x="1603475" y="532462"/>
                  </a:lnTo>
                  <a:lnTo>
                    <a:pt x="1603475" y="610659"/>
                  </a:lnTo>
                  <a:lnTo>
                    <a:pt x="1598190" y="615972"/>
                  </a:lnTo>
                  <a:close/>
                </a:path>
                <a:path w="2353309" h="756284" extrusionOk="0">
                  <a:moveTo>
                    <a:pt x="1719186" y="615972"/>
                  </a:moveTo>
                  <a:lnTo>
                    <a:pt x="1641429" y="615972"/>
                  </a:lnTo>
                  <a:lnTo>
                    <a:pt x="1636133" y="610659"/>
                  </a:lnTo>
                  <a:lnTo>
                    <a:pt x="1636133" y="532462"/>
                  </a:lnTo>
                  <a:lnTo>
                    <a:pt x="1641429" y="527149"/>
                  </a:lnTo>
                  <a:lnTo>
                    <a:pt x="1719186" y="527149"/>
                  </a:lnTo>
                  <a:lnTo>
                    <a:pt x="1724504" y="532462"/>
                  </a:lnTo>
                  <a:lnTo>
                    <a:pt x="1724504" y="610659"/>
                  </a:lnTo>
                  <a:lnTo>
                    <a:pt x="1719186" y="615972"/>
                  </a:lnTo>
                  <a:close/>
                </a:path>
              </a:pathLst>
            </a:custGeom>
            <a:solidFill>
              <a:srgbClr val="006737"/>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400" b="0" u="none" strike="noStrike">
                <a:solidFill>
                  <a:srgbClr val="000000"/>
                </a:solidFill>
                <a:latin typeface="Arial"/>
                <a:ea typeface="Arial"/>
                <a:cs typeface="Arial"/>
                <a:sym typeface="Arial"/>
              </a:endParaRPr>
            </a:p>
          </p:txBody>
        </p:sp>
      </p:grpSp>
      <p:sp>
        <p:nvSpPr>
          <p:cNvPr id="121" name="Google Shape;121;p46"/>
          <p:cNvSpPr/>
          <p:nvPr/>
        </p:nvSpPr>
        <p:spPr>
          <a:xfrm>
            <a:off x="1028880" y="8989560"/>
            <a:ext cx="13017240" cy="48960"/>
          </a:xfrm>
          <a:custGeom>
            <a:avLst/>
            <a:gdLst/>
            <a:ahLst/>
            <a:cxnLst/>
            <a:rect l="l" t="t" r="r" b="b"/>
            <a:pathLst>
              <a:path w="13020675" h="52704" extrusionOk="0">
                <a:moveTo>
                  <a:pt x="0" y="52397"/>
                </a:moveTo>
                <a:lnTo>
                  <a:pt x="13020664" y="0"/>
                </a:lnTo>
              </a:path>
            </a:pathLst>
          </a:custGeom>
          <a:noFill/>
          <a:ln w="104750" cap="flat" cmpd="sng">
            <a:solidFill>
              <a:srgbClr val="5CC22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400" b="0" u="none" strike="noStrike">
              <a:solidFill>
                <a:srgbClr val="000000"/>
              </a:solidFill>
              <a:latin typeface="Arial"/>
              <a:ea typeface="Arial"/>
              <a:cs typeface="Arial"/>
              <a:sym typeface="Arial"/>
            </a:endParaRPr>
          </a:p>
        </p:txBody>
      </p:sp>
      <p:sp>
        <p:nvSpPr>
          <p:cNvPr id="122" name="Google Shape;122;p46"/>
          <p:cNvSpPr/>
          <p:nvPr/>
        </p:nvSpPr>
        <p:spPr>
          <a:xfrm>
            <a:off x="2888280" y="9252360"/>
            <a:ext cx="5390280" cy="761400"/>
          </a:xfrm>
          <a:prstGeom prst="rect">
            <a:avLst/>
          </a:prstGeom>
          <a:noFill/>
          <a:ln>
            <a:noFill/>
          </a:ln>
        </p:spPr>
        <p:txBody>
          <a:bodyPr spcFirstLastPara="1" wrap="square" lIns="90000" tIns="45000" rIns="90000" bIns="45000" anchor="t" anchorCtr="0">
            <a:spAutoFit/>
          </a:bodyPr>
          <a:lstStyle/>
          <a:p>
            <a:pPr marL="12600" marR="0" lvl="0" indent="0" algn="just" rtl="0">
              <a:lnSpc>
                <a:spcPct val="100000"/>
              </a:lnSpc>
              <a:spcBef>
                <a:spcPts val="0"/>
              </a:spcBef>
              <a:spcAft>
                <a:spcPts val="0"/>
              </a:spcAft>
              <a:buNone/>
            </a:pPr>
            <a:r>
              <a:rPr lang="en-GB" sz="1100" b="0" u="none" strike="noStrike">
                <a:solidFill>
                  <a:schemeClr val="dk1"/>
                </a:solidFill>
                <a:latin typeface="Calibri"/>
                <a:ea typeface="Calibri"/>
                <a:cs typeface="Calibri"/>
                <a:sym typeface="Calibri"/>
              </a:rPr>
              <a:t>"The European Commission support for the production of this publication does not constitute endorsement of the contents which reflects the views only of the authors, and the Commission cannot be held responsible for  any use which may be made of the information contained therein."</a:t>
            </a:r>
            <a:endParaRPr sz="1100" b="0" u="none" strike="noStrike">
              <a:solidFill>
                <a:srgbClr val="000000"/>
              </a:solidFill>
              <a:latin typeface="Arial"/>
              <a:ea typeface="Arial"/>
              <a:cs typeface="Arial"/>
              <a:sym typeface="Arial"/>
            </a:endParaRPr>
          </a:p>
        </p:txBody>
      </p:sp>
      <p:sp>
        <p:nvSpPr>
          <p:cNvPr id="123" name="Google Shape;123;p46"/>
          <p:cNvSpPr/>
          <p:nvPr/>
        </p:nvSpPr>
        <p:spPr>
          <a:xfrm>
            <a:off x="9861120" y="9250200"/>
            <a:ext cx="6731640" cy="1085400"/>
          </a:xfrm>
          <a:prstGeom prst="rect">
            <a:avLst/>
          </a:prstGeom>
          <a:noFill/>
          <a:ln>
            <a:noFill/>
          </a:ln>
        </p:spPr>
        <p:txBody>
          <a:bodyPr spcFirstLastPara="1" wrap="square" lIns="90000" tIns="45000" rIns="90000" bIns="45000" anchor="t" anchorCtr="0">
            <a:spAutoFit/>
          </a:bodyPr>
          <a:lstStyle/>
          <a:p>
            <a:pPr marL="12600" marR="0" lvl="0" indent="0" algn="just" rtl="0">
              <a:lnSpc>
                <a:spcPct val="100000"/>
              </a:lnSpc>
              <a:spcBef>
                <a:spcPts val="0"/>
              </a:spcBef>
              <a:spcAft>
                <a:spcPts val="0"/>
              </a:spcAft>
              <a:buNone/>
            </a:pPr>
            <a:r>
              <a:rPr lang="en-GB" sz="1100" b="0" u="none" strike="noStrike">
                <a:solidFill>
                  <a:schemeClr val="dk1"/>
                </a:solidFill>
                <a:latin typeface="Calibri"/>
                <a:ea typeface="Calibri"/>
                <a:cs typeface="Calibri"/>
                <a:sym typeface="Calibri"/>
              </a:rPr>
              <a:t>Legal description – Creative Commons licensing:</a:t>
            </a:r>
            <a:endParaRPr sz="1100" b="0" u="none" strike="noStrike">
              <a:solidFill>
                <a:srgbClr val="000000"/>
              </a:solidFill>
              <a:latin typeface="Arial"/>
              <a:ea typeface="Arial"/>
              <a:cs typeface="Arial"/>
              <a:sym typeface="Arial"/>
            </a:endParaRPr>
          </a:p>
          <a:p>
            <a:pPr marL="12600" marR="0" lvl="0" indent="0" algn="just" rtl="0">
              <a:lnSpc>
                <a:spcPct val="110000"/>
              </a:lnSpc>
              <a:spcBef>
                <a:spcPts val="0"/>
              </a:spcBef>
              <a:spcAft>
                <a:spcPts val="0"/>
              </a:spcAft>
              <a:buNone/>
            </a:pPr>
            <a:r>
              <a:rPr lang="en-GB" sz="1100" b="0" u="none" strike="noStrike">
                <a:solidFill>
                  <a:schemeClr val="dk1"/>
                </a:solidFill>
                <a:latin typeface="Calibri"/>
                <a:ea typeface="Calibri"/>
                <a:cs typeface="Calibri"/>
                <a:sym typeface="Calibri"/>
              </a:rPr>
              <a:t>The materials published on the Eureca project website are classified as Open Educational Resources' (OER) and can be freely (without  permission of their creators): downloaded, used, reused, copied, adapted, and shared by users, with information about the source of their  origin.</a:t>
            </a:r>
            <a:endParaRPr sz="1100" b="0" u="none" strike="noStrike">
              <a:solidFill>
                <a:srgbClr val="000000"/>
              </a:solidFill>
              <a:latin typeface="Arial"/>
              <a:ea typeface="Arial"/>
              <a:cs typeface="Arial"/>
              <a:sym typeface="Arial"/>
            </a:endParaRPr>
          </a:p>
          <a:p>
            <a:pPr marL="12600" marR="0" lvl="0" indent="0" algn="l" rtl="0">
              <a:lnSpc>
                <a:spcPct val="100000"/>
              </a:lnSpc>
              <a:spcBef>
                <a:spcPts val="0"/>
              </a:spcBef>
              <a:spcAft>
                <a:spcPts val="0"/>
              </a:spcAft>
              <a:buNone/>
            </a:pPr>
            <a:endParaRPr sz="1800" b="0" u="none" strike="noStrike">
              <a:solidFill>
                <a:srgbClr val="000000"/>
              </a:solidFill>
              <a:latin typeface="Arial"/>
              <a:ea typeface="Arial"/>
              <a:cs typeface="Arial"/>
              <a:sym typeface="Arial"/>
            </a:endParaRPr>
          </a:p>
        </p:txBody>
      </p:sp>
      <p:pic>
        <p:nvPicPr>
          <p:cNvPr id="124" name="Google Shape;124;p46"/>
          <p:cNvPicPr preferRelativeResize="0"/>
          <p:nvPr/>
        </p:nvPicPr>
        <p:blipFill rotWithShape="1">
          <a:blip r:embed="rId5">
            <a:alphaModFix/>
          </a:blip>
          <a:srcRect l="7860"/>
          <a:stretch/>
        </p:blipFill>
        <p:spPr>
          <a:xfrm>
            <a:off x="1031760" y="264960"/>
            <a:ext cx="3479040" cy="2122560"/>
          </a:xfrm>
          <a:prstGeom prst="rect">
            <a:avLst/>
          </a:prstGeom>
          <a:noFill/>
          <a:ln>
            <a:noFill/>
          </a:ln>
        </p:spPr>
      </p:pic>
      <p:sp>
        <p:nvSpPr>
          <p:cNvPr id="125" name="Google Shape;125;p46"/>
          <p:cNvSpPr/>
          <p:nvPr/>
        </p:nvSpPr>
        <p:spPr>
          <a:xfrm>
            <a:off x="1271880" y="1969200"/>
            <a:ext cx="2998800" cy="357120"/>
          </a:xfrm>
          <a:prstGeom prst="rect">
            <a:avLst/>
          </a:prstGeom>
          <a:noFill/>
          <a:ln>
            <a:noFill/>
          </a:ln>
        </p:spPr>
        <p:txBody>
          <a:bodyPr spcFirstLastPara="1" wrap="square" lIns="0" tIns="128150" rIns="0" bIns="0" anchor="t" anchorCtr="0">
            <a:spAutoFit/>
          </a:bodyPr>
          <a:lstStyle/>
          <a:p>
            <a:pPr marL="468000" marR="0" lvl="0" indent="0" algn="l" rtl="0">
              <a:lnSpc>
                <a:spcPct val="100000"/>
              </a:lnSpc>
              <a:spcBef>
                <a:spcPts val="0"/>
              </a:spcBef>
              <a:spcAft>
                <a:spcPts val="0"/>
              </a:spcAft>
              <a:buNone/>
            </a:pPr>
            <a:r>
              <a:rPr lang="en-GB" sz="1500" b="0" u="sng" strike="noStrike">
                <a:solidFill>
                  <a:srgbClr val="0E181D"/>
                </a:solidFill>
                <a:latin typeface="Trebuchet MS"/>
                <a:ea typeface="Trebuchet MS"/>
                <a:cs typeface="Trebuchet MS"/>
                <a:sym typeface="Trebuchet MS"/>
                <a:hlinkClick r:id="rId6">
                  <a:extLst>
                    <a:ext uri="{A12FA001-AC4F-418D-AE19-62706E023703}">
                      <ahyp:hlinkClr xmlns:ahyp="http://schemas.microsoft.com/office/drawing/2018/hyperlinkcolor" val="tx"/>
                    </a:ext>
                  </a:extLst>
                </a:hlinkClick>
              </a:rPr>
              <a:t>www.eurecaedu.eu</a:t>
            </a:r>
            <a:endParaRPr sz="1500" b="0" u="none" strike="noStrike">
              <a:solidFill>
                <a:srgbClr val="000000"/>
              </a:solidFill>
              <a:latin typeface="Arial"/>
              <a:ea typeface="Arial"/>
              <a:cs typeface="Arial"/>
              <a:sym typeface="Arial"/>
            </a:endParaRPr>
          </a:p>
        </p:txBody>
      </p:sp>
      <p:sp>
        <p:nvSpPr>
          <p:cNvPr id="126" name="Google Shape;126;p46"/>
          <p:cNvSpPr/>
          <p:nvPr/>
        </p:nvSpPr>
        <p:spPr>
          <a:xfrm>
            <a:off x="4405320" y="1411560"/>
            <a:ext cx="12716640" cy="48960"/>
          </a:xfrm>
          <a:custGeom>
            <a:avLst/>
            <a:gdLst/>
            <a:ahLst/>
            <a:cxnLst/>
            <a:rect l="l" t="t" r="r" b="b"/>
            <a:pathLst>
              <a:path w="12383135" h="120000" extrusionOk="0">
                <a:moveTo>
                  <a:pt x="0" y="0"/>
                </a:moveTo>
                <a:lnTo>
                  <a:pt x="12382525" y="0"/>
                </a:lnTo>
              </a:path>
            </a:pathLst>
          </a:custGeom>
          <a:noFill/>
          <a:ln w="104750" cap="flat" cmpd="sng">
            <a:solidFill>
              <a:srgbClr val="5CC22F"/>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1400" b="0" u="none" strike="noStrike">
              <a:solidFill>
                <a:srgbClr val="000000"/>
              </a:solidFill>
              <a:latin typeface="Arial"/>
              <a:ea typeface="Arial"/>
              <a:cs typeface="Arial"/>
              <a:sym typeface="Arial"/>
            </a:endParaRPr>
          </a:p>
        </p:txBody>
      </p:sp>
      <p:sp>
        <p:nvSpPr>
          <p:cNvPr id="127" name="Google Shape;127;p46"/>
          <p:cNvSpPr txBox="1">
            <a:spLocks noGrp="1"/>
          </p:cNvSpPr>
          <p:nvPr>
            <p:ph type="title"/>
          </p:nvPr>
        </p:nvSpPr>
        <p:spPr>
          <a:xfrm>
            <a:off x="914400" y="410400"/>
            <a:ext cx="16458480" cy="1717200"/>
          </a:xfrm>
          <a:prstGeom prst="rect">
            <a:avLst/>
          </a:prstGeom>
          <a:noFill/>
          <a:ln>
            <a:noFill/>
          </a:ln>
        </p:spPr>
        <p:txBody>
          <a:bodyPr spcFirstLastPara="1" wrap="square" lIns="0" tIns="0" rIns="0" bIns="0" anchor="ctr" anchorCtr="0">
            <a:noAutofit/>
          </a:bodyPr>
          <a:lstStyle>
            <a:lvl1pPr marR="0" lvl="0" algn="l" rtl="0">
              <a:spcBef>
                <a:spcPts val="0"/>
              </a:spcBef>
              <a:spcAft>
                <a:spcPts val="0"/>
              </a:spcAft>
              <a:buSzPts val="1400"/>
              <a:buNone/>
              <a:defRPr sz="1800" b="0" i="0" u="none" strike="noStrike" cap="none"/>
            </a:lvl1pPr>
            <a:lvl2pPr marR="0" lvl="1" algn="l" rtl="0">
              <a:spcBef>
                <a:spcPts val="0"/>
              </a:spcBef>
              <a:spcAft>
                <a:spcPts val="0"/>
              </a:spcAft>
              <a:buSzPts val="1400"/>
              <a:buNone/>
              <a:defRPr sz="1800" b="0" i="0" u="none" strike="noStrike" cap="none"/>
            </a:lvl2pPr>
            <a:lvl3pPr marR="0" lvl="2" algn="l" rtl="0">
              <a:spcBef>
                <a:spcPts val="0"/>
              </a:spcBef>
              <a:spcAft>
                <a:spcPts val="0"/>
              </a:spcAft>
              <a:buSzPts val="1400"/>
              <a:buNone/>
              <a:defRPr sz="1800" b="0" i="0" u="none" strike="noStrike" cap="none"/>
            </a:lvl3pPr>
            <a:lvl4pPr marR="0" lvl="3" algn="l" rtl="0">
              <a:spcBef>
                <a:spcPts val="0"/>
              </a:spcBef>
              <a:spcAft>
                <a:spcPts val="0"/>
              </a:spcAft>
              <a:buSzPts val="1400"/>
              <a:buNone/>
              <a:defRPr sz="1800" b="0" i="0" u="none" strike="noStrike" cap="none"/>
            </a:lvl4pPr>
            <a:lvl5pPr marR="0" lvl="4" algn="l" rtl="0">
              <a:spcBef>
                <a:spcPts val="0"/>
              </a:spcBef>
              <a:spcAft>
                <a:spcPts val="0"/>
              </a:spcAft>
              <a:buSzPts val="1400"/>
              <a:buNone/>
              <a:defRPr sz="1800" b="0" i="0" u="none" strike="noStrike" cap="none"/>
            </a:lvl5pPr>
            <a:lvl6pPr marR="0" lvl="5" algn="l" rtl="0">
              <a:spcBef>
                <a:spcPts val="0"/>
              </a:spcBef>
              <a:spcAft>
                <a:spcPts val="0"/>
              </a:spcAft>
              <a:buSzPts val="1400"/>
              <a:buNone/>
              <a:defRPr sz="1800" b="0" i="0" u="none" strike="noStrike" cap="none"/>
            </a:lvl6pPr>
            <a:lvl7pPr marR="0" lvl="6" algn="l" rtl="0">
              <a:spcBef>
                <a:spcPts val="0"/>
              </a:spcBef>
              <a:spcAft>
                <a:spcPts val="0"/>
              </a:spcAft>
              <a:buSzPts val="1400"/>
              <a:buNone/>
              <a:defRPr sz="1800" b="0" i="0" u="none" strike="noStrike" cap="none"/>
            </a:lvl7pPr>
            <a:lvl8pPr marR="0" lvl="7" algn="l" rtl="0">
              <a:spcBef>
                <a:spcPts val="0"/>
              </a:spcBef>
              <a:spcAft>
                <a:spcPts val="0"/>
              </a:spcAft>
              <a:buSzPts val="1400"/>
              <a:buNone/>
              <a:defRPr sz="1800" b="0" i="0" u="none" strike="noStrike" cap="none"/>
            </a:lvl8pPr>
            <a:lvl9pPr marR="0" lvl="8" algn="l" rtl="0">
              <a:spcBef>
                <a:spcPts val="0"/>
              </a:spcBef>
              <a:spcAft>
                <a:spcPts val="0"/>
              </a:spcAft>
              <a:buSzPts val="1400"/>
              <a:buNone/>
              <a:defRPr sz="1800" b="0" i="0" u="none" strike="noStrike" cap="none"/>
            </a:lvl9pPr>
          </a:lstStyle>
          <a:p>
            <a:endParaRPr/>
          </a:p>
        </p:txBody>
      </p:sp>
      <p:sp>
        <p:nvSpPr>
          <p:cNvPr id="128" name="Google Shape;128;p46"/>
          <p:cNvSpPr txBox="1">
            <a:spLocks noGrp="1"/>
          </p:cNvSpPr>
          <p:nvPr>
            <p:ph type="body" idx="1"/>
          </p:nvPr>
        </p:nvSpPr>
        <p:spPr>
          <a:xfrm>
            <a:off x="914400" y="2406960"/>
            <a:ext cx="16458480" cy="5965560"/>
          </a:xfrm>
          <a:prstGeom prst="rect">
            <a:avLst/>
          </a:prstGeom>
          <a:noFill/>
          <a:ln>
            <a:noFill/>
          </a:ln>
        </p:spPr>
        <p:txBody>
          <a:bodyPr spcFirstLastPara="1" wrap="square" lIns="0" tIns="0" rIns="0" bIns="0" anchor="t" anchorCtr="0">
            <a:norm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Tree>
  </p:cSld>
  <p:clrMap bg1="lt1" tx1="dk1" bg2="dk2" tx2="lt2" accent1="accent1" accent2="accent2" accent3="accent3" accent4="accent4" accent5="accent5" accent6="accent6" hlink="hlink" folHlink="folHlink"/>
  <p:sldLayoutIdLst>
    <p:sldLayoutId id="2147483664"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16.jp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20.jpg"/><Relationship Id="rId4" Type="http://schemas.openxmlformats.org/officeDocument/2006/relationships/image" Target="../media/image19.jp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jpg"/></Relationships>
</file>

<file path=ppt/slides/_rels/slide2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32.jpg"/></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openxmlformats.org/officeDocument/2006/relationships/image" Target="../media/image39.jpg"/><Relationship Id="rId4" Type="http://schemas.openxmlformats.org/officeDocument/2006/relationships/image" Target="../media/image38.jp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p1"/>
          <p:cNvSpPr/>
          <p:nvPr/>
        </p:nvSpPr>
        <p:spPr>
          <a:xfrm>
            <a:off x="3828960" y="6438960"/>
            <a:ext cx="10626480" cy="2297520"/>
          </a:xfrm>
          <a:prstGeom prst="rect">
            <a:avLst/>
          </a:prstGeom>
          <a:noFill/>
          <a:ln>
            <a:noFill/>
          </a:ln>
        </p:spPr>
        <p:txBody>
          <a:bodyPr spcFirstLastPara="1" wrap="square" lIns="90000" tIns="45000" rIns="90000" bIns="45000" anchor="t" anchorCtr="0">
            <a:spAutoFit/>
          </a:bodyPr>
          <a:lstStyle/>
          <a:p>
            <a:pPr marL="12600" marR="0" lvl="0" indent="0" algn="ctr" rtl="0">
              <a:lnSpc>
                <a:spcPct val="150000"/>
              </a:lnSpc>
              <a:spcBef>
                <a:spcPts val="0"/>
              </a:spcBef>
              <a:spcAft>
                <a:spcPts val="0"/>
              </a:spcAft>
              <a:buNone/>
            </a:pPr>
            <a:r>
              <a:rPr lang="en-GB" sz="4000" b="1" u="none" strike="noStrike">
                <a:solidFill>
                  <a:srgbClr val="0B6922"/>
                </a:solidFill>
                <a:latin typeface="Helvetica Neue"/>
                <a:ea typeface="Helvetica Neue"/>
                <a:cs typeface="Helvetica Neue"/>
                <a:sym typeface="Helvetica Neue"/>
              </a:rPr>
              <a:t>Water management</a:t>
            </a:r>
            <a:endParaRPr sz="4000" b="0" u="none" strike="noStrike">
              <a:solidFill>
                <a:srgbClr val="000000"/>
              </a:solidFill>
              <a:latin typeface="Arial"/>
              <a:ea typeface="Arial"/>
              <a:cs typeface="Arial"/>
              <a:sym typeface="Arial"/>
            </a:endParaRPr>
          </a:p>
          <a:p>
            <a:pPr marL="12600" marR="0" lvl="0" indent="0" algn="ctr" rtl="0">
              <a:lnSpc>
                <a:spcPct val="150000"/>
              </a:lnSpc>
              <a:spcBef>
                <a:spcPts val="99"/>
              </a:spcBef>
              <a:spcAft>
                <a:spcPts val="0"/>
              </a:spcAft>
              <a:buNone/>
            </a:pPr>
            <a:r>
              <a:rPr lang="en-GB" sz="2800" b="0" u="none" strike="noStrike">
                <a:solidFill>
                  <a:schemeClr val="dk1"/>
                </a:solidFill>
                <a:latin typeface="Times New Roman"/>
                <a:ea typeface="Times New Roman"/>
                <a:cs typeface="Times New Roman"/>
                <a:sym typeface="Times New Roman"/>
              </a:rPr>
              <a:t>Partner: Spolek absolventů a přátel zemědělské školy v Chrudim z.s.</a:t>
            </a:r>
            <a:endParaRPr sz="2800" b="0" u="none" strike="noStrike">
              <a:solidFill>
                <a:srgbClr val="000000"/>
              </a:solidFill>
              <a:latin typeface="Arial"/>
              <a:ea typeface="Arial"/>
              <a:cs typeface="Arial"/>
              <a:sym typeface="Arial"/>
            </a:endParaRPr>
          </a:p>
          <a:p>
            <a:pPr marL="12600" marR="0" lvl="0" indent="0" algn="ctr" rtl="0">
              <a:lnSpc>
                <a:spcPct val="150000"/>
              </a:lnSpc>
              <a:spcBef>
                <a:spcPts val="0"/>
              </a:spcBef>
              <a:spcAft>
                <a:spcPts val="0"/>
              </a:spcAft>
              <a:buNone/>
            </a:pPr>
            <a:endParaRPr sz="1400" b="0" u="none" strike="noStrike">
              <a:solidFill>
                <a:srgbClr val="000000"/>
              </a:solidFill>
              <a:latin typeface="Arial"/>
              <a:ea typeface="Arial"/>
              <a:cs typeface="Arial"/>
              <a:sym typeface="Arial"/>
            </a:endParaRPr>
          </a:p>
          <a:p>
            <a:pPr marL="12600" marR="0" lvl="0" indent="0" algn="ctr" rtl="0">
              <a:lnSpc>
                <a:spcPct val="150000"/>
              </a:lnSpc>
              <a:spcBef>
                <a:spcPts val="0"/>
              </a:spcBef>
              <a:spcAft>
                <a:spcPts val="0"/>
              </a:spcAft>
              <a:buNone/>
            </a:pPr>
            <a:endParaRPr sz="1400" b="0" u="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10"/>
          <p:cNvSpPr txBox="1">
            <a:spLocks noGrp="1"/>
          </p:cNvSpPr>
          <p:nvPr>
            <p:ph type="title"/>
          </p:nvPr>
        </p:nvSpPr>
        <p:spPr>
          <a:xfrm>
            <a:off x="11659320" y="931320"/>
            <a:ext cx="7047360" cy="1714320"/>
          </a:xfrm>
          <a:prstGeom prst="rect">
            <a:avLst/>
          </a:prstGeom>
          <a:noFill/>
          <a:ln>
            <a:noFill/>
          </a:ln>
        </p:spPr>
        <p:txBody>
          <a:bodyPr spcFirstLastPara="1" wrap="square" lIns="0" tIns="0" rIns="0" bIns="0" anchor="ctr" anchorCtr="0">
            <a:noAutofit/>
          </a:bodyPr>
          <a:lstStyle/>
          <a:p>
            <a:pPr marL="0" lvl="0" indent="0" algn="ctr" rtl="0">
              <a:lnSpc>
                <a:spcPct val="100000"/>
              </a:lnSpc>
              <a:spcBef>
                <a:spcPts val="0"/>
              </a:spcBef>
              <a:spcAft>
                <a:spcPts val="0"/>
              </a:spcAft>
              <a:buClr>
                <a:srgbClr val="000000"/>
              </a:buClr>
              <a:buSzPts val="1800"/>
              <a:buFont typeface="Calibri"/>
              <a:buNone/>
            </a:pPr>
            <a:r>
              <a:rPr lang="en-GB" sz="1800" b="0" u="none" strike="noStrike">
                <a:solidFill>
                  <a:srgbClr val="000000"/>
                </a:solidFill>
                <a:latin typeface="Calibri"/>
                <a:ea typeface="Calibri"/>
                <a:cs typeface="Calibri"/>
                <a:sym typeface="Calibri"/>
              </a:rPr>
              <a:t>Root cleaning plant</a:t>
            </a:r>
            <a:endParaRPr sz="1800" b="0" u="none" strike="noStrike">
              <a:solidFill>
                <a:srgbClr val="000000"/>
              </a:solidFill>
              <a:latin typeface="Arial"/>
              <a:ea typeface="Arial"/>
              <a:cs typeface="Arial"/>
              <a:sym typeface="Arial"/>
            </a:endParaRPr>
          </a:p>
        </p:txBody>
      </p:sp>
      <p:sp>
        <p:nvSpPr>
          <p:cNvPr id="607" name="Google Shape;607;p10"/>
          <p:cNvSpPr txBox="1">
            <a:spLocks noGrp="1"/>
          </p:cNvSpPr>
          <p:nvPr>
            <p:ph type="subTitle" idx="4294967295"/>
          </p:nvPr>
        </p:nvSpPr>
        <p:spPr>
          <a:xfrm>
            <a:off x="1142640" y="2403000"/>
            <a:ext cx="10872000" cy="5962680"/>
          </a:xfrm>
          <a:prstGeom prst="rect">
            <a:avLst/>
          </a:prstGeom>
          <a:noFill/>
          <a:ln>
            <a:noFill/>
          </a:ln>
        </p:spPr>
        <p:txBody>
          <a:bodyPr spcFirstLastPara="1" wrap="square" lIns="0" tIns="0" rIns="0" bIns="0" anchor="t" anchorCtr="0">
            <a:noAutofit/>
          </a:bodyPr>
          <a:lstStyle/>
          <a:p>
            <a:pPr marL="0" marR="0" lvl="0" indent="0" algn="just" rtl="0">
              <a:lnSpc>
                <a:spcPct val="100000"/>
              </a:lnSpc>
              <a:spcBef>
                <a:spcPts val="0"/>
              </a:spcBef>
              <a:spcAft>
                <a:spcPts val="0"/>
              </a:spcAft>
              <a:buClr>
                <a:srgbClr val="000000"/>
              </a:buClr>
              <a:buSzPts val="1800"/>
              <a:buFont typeface="Calibri"/>
              <a:buNone/>
            </a:pPr>
            <a:r>
              <a:rPr lang="en-GB" sz="1800" b="1" i="1" u="none" strike="noStrike" cap="none">
                <a:solidFill>
                  <a:srgbClr val="000000"/>
                </a:solidFill>
                <a:latin typeface="Calibri"/>
                <a:ea typeface="Calibri"/>
                <a:cs typeface="Calibri"/>
                <a:sym typeface="Calibri"/>
              </a:rPr>
              <a:t>Advantages of root cleaning are:</a:t>
            </a:r>
            <a:endParaRPr sz="1800" b="0" i="0" u="none" strike="noStrike" cap="none">
              <a:solidFill>
                <a:srgbClr val="000000"/>
              </a:solidFill>
              <a:latin typeface="Arial"/>
              <a:ea typeface="Arial"/>
              <a:cs typeface="Arial"/>
              <a:sym typeface="Arial"/>
            </a:endParaRPr>
          </a:p>
          <a:p>
            <a:pPr marL="216000" marR="0" lvl="0" indent="-216000" algn="just" rtl="0">
              <a:lnSpc>
                <a:spcPct val="100000"/>
              </a:lnSpc>
              <a:spcBef>
                <a:spcPts val="0"/>
              </a:spcBef>
              <a:spcAft>
                <a:spcPts val="0"/>
              </a:spcAft>
              <a:buClr>
                <a:srgbClr val="000000"/>
              </a:buClr>
              <a:buSzPts val="810"/>
              <a:buFont typeface="Noto Sans Symbols"/>
              <a:buChar char="∙"/>
            </a:pPr>
            <a:r>
              <a:rPr lang="en-GB" sz="1800" b="0" i="0" u="none" strike="noStrike" cap="none">
                <a:solidFill>
                  <a:srgbClr val="000000"/>
                </a:solidFill>
                <a:latin typeface="Calibri"/>
                <a:ea typeface="Calibri"/>
                <a:cs typeface="Calibri"/>
                <a:sym typeface="Calibri"/>
              </a:rPr>
              <a:t>Minimal maintenance root treatment plant needs less care unlike the mechanical biological treatment which require frequent supervision,</a:t>
            </a:r>
            <a:endParaRPr sz="1800" b="0" i="0" u="none" strike="noStrike" cap="none">
              <a:solidFill>
                <a:srgbClr val="000000"/>
              </a:solidFill>
              <a:latin typeface="Arial"/>
              <a:ea typeface="Arial"/>
              <a:cs typeface="Arial"/>
              <a:sym typeface="Arial"/>
            </a:endParaRPr>
          </a:p>
          <a:p>
            <a:pPr marL="216000" marR="0" lvl="0" indent="-216000" algn="just" rtl="0">
              <a:lnSpc>
                <a:spcPct val="100000"/>
              </a:lnSpc>
              <a:spcBef>
                <a:spcPts val="0"/>
              </a:spcBef>
              <a:spcAft>
                <a:spcPts val="0"/>
              </a:spcAft>
              <a:buClr>
                <a:srgbClr val="000000"/>
              </a:buClr>
              <a:buSzPts val="810"/>
              <a:buFont typeface="Noto Sans Symbols"/>
              <a:buChar char="∙"/>
            </a:pPr>
            <a:r>
              <a:rPr lang="en-GB" sz="1800" b="0" i="0" u="none" strike="noStrike" cap="none">
                <a:solidFill>
                  <a:srgbClr val="000000"/>
                </a:solidFill>
                <a:latin typeface="Calibri"/>
                <a:ea typeface="Calibri"/>
                <a:cs typeface="Calibri"/>
                <a:sym typeface="Calibri"/>
              </a:rPr>
              <a:t>lower operating cost which is five times to ten times lower compared to mechanical biological treatment plants,</a:t>
            </a:r>
            <a:endParaRPr sz="1800" b="0" i="0" u="none" strike="noStrike" cap="none">
              <a:solidFill>
                <a:srgbClr val="000000"/>
              </a:solidFill>
              <a:latin typeface="Arial"/>
              <a:ea typeface="Arial"/>
              <a:cs typeface="Arial"/>
              <a:sym typeface="Arial"/>
            </a:endParaRPr>
          </a:p>
          <a:p>
            <a:pPr marL="216000" marR="0" lvl="0" indent="-216000" algn="just" rtl="0">
              <a:lnSpc>
                <a:spcPct val="100000"/>
              </a:lnSpc>
              <a:spcBef>
                <a:spcPts val="0"/>
              </a:spcBef>
              <a:spcAft>
                <a:spcPts val="0"/>
              </a:spcAft>
              <a:buClr>
                <a:srgbClr val="000000"/>
              </a:buClr>
              <a:buSzPts val="810"/>
              <a:buFont typeface="Noto Sans Symbols"/>
              <a:buChar char="∙"/>
            </a:pPr>
            <a:r>
              <a:rPr lang="en-GB" sz="1800" b="0" i="0" u="none" strike="noStrike" cap="none">
                <a:solidFill>
                  <a:srgbClr val="000000"/>
                </a:solidFill>
                <a:latin typeface="Calibri"/>
                <a:ea typeface="Calibri"/>
                <a:cs typeface="Calibri"/>
                <a:sym typeface="Calibri"/>
              </a:rPr>
              <a:t>long service life with a good maintenance the filing purifier can last 30 to 40 years.</a:t>
            </a: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Calibri"/>
              <a:buNone/>
            </a:pPr>
            <a:r>
              <a:rPr lang="en-GB" sz="1800" b="1" i="0" u="sng" strike="noStrike" cap="none">
                <a:solidFill>
                  <a:srgbClr val="000000"/>
                </a:solidFill>
                <a:latin typeface="Calibri"/>
                <a:ea typeface="Calibri"/>
                <a:cs typeface="Calibri"/>
                <a:sym typeface="Calibri"/>
              </a:rPr>
              <a:t>Wetland roofs and facades</a:t>
            </a:r>
            <a:endParaRPr sz="1800" b="0" i="0" u="none" strike="noStrike" cap="none">
              <a:solidFill>
                <a:srgbClr val="000000"/>
              </a:solidFill>
              <a:latin typeface="Arial"/>
              <a:ea typeface="Arial"/>
              <a:cs typeface="Arial"/>
              <a:sym typeface="Arial"/>
            </a:endParaRPr>
          </a:p>
          <a:p>
            <a:pPr marL="0" marR="0" lvl="0" indent="0" algn="just" rtl="0">
              <a:lnSpc>
                <a:spcPct val="115000"/>
              </a:lnSpc>
              <a:spcBef>
                <a:spcPts val="201"/>
              </a:spcBef>
              <a:spcAft>
                <a:spcPts val="0"/>
              </a:spcAft>
              <a:buClr>
                <a:srgbClr val="000000"/>
              </a:buClr>
              <a:buSzPts val="1800"/>
              <a:buFont typeface="Calibri"/>
              <a:buNone/>
            </a:pPr>
            <a:r>
              <a:rPr lang="en-GB" sz="1800" b="0" i="0" u="none" strike="noStrike" cap="none">
                <a:solidFill>
                  <a:srgbClr val="000000"/>
                </a:solidFill>
                <a:latin typeface="Calibri"/>
                <a:ea typeface="Calibri"/>
                <a:cs typeface="Calibri"/>
                <a:sym typeface="Calibri"/>
              </a:rPr>
              <a:t> The wetland roof is a unique system connecting a green roof with a root treatment plant. The roof can thus be used for cleaning the wastewater produced in the house.</a:t>
            </a:r>
            <a:endParaRPr sz="1800" b="0" i="0" u="none" strike="noStrike" cap="none">
              <a:solidFill>
                <a:srgbClr val="000000"/>
              </a:solidFill>
              <a:latin typeface="Arial"/>
              <a:ea typeface="Arial"/>
              <a:cs typeface="Arial"/>
              <a:sym typeface="Arial"/>
            </a:endParaRPr>
          </a:p>
          <a:p>
            <a:pPr marL="0" marR="0" lvl="0" indent="0" algn="just" rtl="0">
              <a:lnSpc>
                <a:spcPct val="115000"/>
              </a:lnSpc>
              <a:spcBef>
                <a:spcPts val="201"/>
              </a:spcBef>
              <a:spcAft>
                <a:spcPts val="0"/>
              </a:spcAft>
              <a:buClr>
                <a:srgbClr val="000000"/>
              </a:buClr>
              <a:buSzPts val="1800"/>
              <a:buFont typeface="Calibri"/>
              <a:buNone/>
            </a:pPr>
            <a:r>
              <a:rPr lang="en-GB" sz="1800" b="0" i="0" u="none" strike="noStrike" cap="none">
                <a:solidFill>
                  <a:srgbClr val="000000"/>
                </a:solidFill>
                <a:latin typeface="Calibri"/>
                <a:ea typeface="Calibri"/>
                <a:cs typeface="Calibri"/>
                <a:sym typeface="Calibri"/>
              </a:rPr>
              <a:t>Another alternative that can clean the water on your house is a wetland facade. It can be designed either separately or together with a wetland roof.</a:t>
            </a:r>
            <a:endParaRPr sz="1800" b="0" i="0" u="none" strike="noStrike" cap="none">
              <a:solidFill>
                <a:srgbClr val="000000"/>
              </a:solidFill>
              <a:latin typeface="Arial"/>
              <a:ea typeface="Arial"/>
              <a:cs typeface="Arial"/>
              <a:sym typeface="Arial"/>
            </a:endParaRPr>
          </a:p>
          <a:p>
            <a:pPr marL="0" marR="0" lvl="0" indent="0" algn="just" rtl="0">
              <a:lnSpc>
                <a:spcPct val="115000"/>
              </a:lnSpc>
              <a:spcBef>
                <a:spcPts val="201"/>
              </a:spcBef>
              <a:spcAft>
                <a:spcPts val="0"/>
              </a:spcAft>
              <a:buClr>
                <a:srgbClr val="000000"/>
              </a:buClr>
              <a:buSzPts val="1800"/>
              <a:buFont typeface="Calibri"/>
              <a:buNone/>
            </a:pPr>
            <a:r>
              <a:rPr lang="en-GB" sz="1800" b="0" i="0" u="none" strike="noStrike" cap="none">
                <a:solidFill>
                  <a:srgbClr val="000000"/>
                </a:solidFill>
                <a:latin typeface="Calibri"/>
                <a:ea typeface="Calibri"/>
                <a:cs typeface="Calibri"/>
                <a:sym typeface="Calibri"/>
              </a:rPr>
              <a:t> The advantage of combining a green roof and a facade with a purifier is the creation of a green roof with a low weight, which does not place too high demands on the statics and load-bearing capacity of the roof.</a:t>
            </a:r>
            <a:endParaRPr sz="1800" b="0" i="0" u="none" strike="noStrike" cap="none">
              <a:solidFill>
                <a:srgbClr val="000000"/>
              </a:solidFill>
              <a:latin typeface="Arial"/>
              <a:ea typeface="Arial"/>
              <a:cs typeface="Arial"/>
              <a:sym typeface="Arial"/>
            </a:endParaRPr>
          </a:p>
          <a:p>
            <a:pPr marL="0" marR="0" lvl="0" indent="0" algn="just" rtl="0">
              <a:lnSpc>
                <a:spcPct val="115000"/>
              </a:lnSpc>
              <a:spcBef>
                <a:spcPts val="201"/>
              </a:spcBef>
              <a:spcAft>
                <a:spcPts val="0"/>
              </a:spcAft>
              <a:buClr>
                <a:srgbClr val="000000"/>
              </a:buClr>
              <a:buSzPts val="1800"/>
              <a:buFont typeface="Calibri"/>
              <a:buNone/>
            </a:pPr>
            <a:r>
              <a:rPr lang="en-GB" sz="1800" b="0" i="0" u="none" strike="noStrike" cap="none">
                <a:solidFill>
                  <a:srgbClr val="000000"/>
                </a:solidFill>
                <a:latin typeface="Calibri"/>
                <a:ea typeface="Calibri"/>
                <a:cs typeface="Calibri"/>
                <a:sym typeface="Calibri"/>
              </a:rPr>
              <a:t> Another advantage is the solution to the frequent problem of green roofs, which lies in a lack or, on the contrary, a large amount of moisture. This problem is most often solved with green roofs by increasing the substrate layer, which, however, places higher demands on the statics of the roof.</a:t>
            </a:r>
            <a:endParaRPr sz="1800" b="0" i="0" u="none" strike="noStrike" cap="none">
              <a:solidFill>
                <a:srgbClr val="000000"/>
              </a:solidFill>
              <a:latin typeface="Arial"/>
              <a:ea typeface="Arial"/>
              <a:cs typeface="Arial"/>
              <a:sym typeface="Arial"/>
            </a:endParaRPr>
          </a:p>
          <a:p>
            <a:pPr marL="0" marR="0" lvl="0" indent="0" algn="just" rtl="0">
              <a:lnSpc>
                <a:spcPct val="115000"/>
              </a:lnSpc>
              <a:spcBef>
                <a:spcPts val="201"/>
              </a:spcBef>
              <a:spcAft>
                <a:spcPts val="0"/>
              </a:spcAft>
              <a:buClr>
                <a:srgbClr val="000000"/>
              </a:buClr>
              <a:buSzPts val="1800"/>
              <a:buFont typeface="Calibri"/>
              <a:buNone/>
            </a:pPr>
            <a:r>
              <a:rPr lang="en-GB" sz="1800" b="0" i="0" u="none" strike="noStrike" cap="none">
                <a:solidFill>
                  <a:srgbClr val="000000"/>
                </a:solidFill>
                <a:latin typeface="Calibri"/>
                <a:ea typeface="Calibri"/>
                <a:cs typeface="Calibri"/>
                <a:sym typeface="Calibri"/>
              </a:rPr>
              <a:t> A waste water recycling system with the help of a roof root treatment plant is also beneficial, which will contribute to reducing drinking water consumption by up to half.</a:t>
            </a:r>
            <a:endParaRPr sz="1800" b="0" i="0" u="none" strike="noStrike" cap="none">
              <a:solidFill>
                <a:srgbClr val="000000"/>
              </a:solidFill>
              <a:latin typeface="Arial"/>
              <a:ea typeface="Arial"/>
              <a:cs typeface="Arial"/>
              <a:sym typeface="Arial"/>
            </a:endParaRPr>
          </a:p>
          <a:p>
            <a:pPr marL="0" marR="0" lvl="0" indent="0" algn="just" rtl="0">
              <a:lnSpc>
                <a:spcPct val="115000"/>
              </a:lnSpc>
              <a:spcBef>
                <a:spcPts val="201"/>
              </a:spcBef>
              <a:spcAft>
                <a:spcPts val="0"/>
              </a:spcAft>
              <a:buClr>
                <a:srgbClr val="000000"/>
              </a:buClr>
              <a:buSzPts val="1800"/>
              <a:buFont typeface="Calibri"/>
              <a:buNone/>
            </a:pPr>
            <a:r>
              <a:rPr lang="en-GB" sz="1800" b="0" i="0" u="none" strike="noStrike" cap="none">
                <a:solidFill>
                  <a:srgbClr val="000000"/>
                </a:solidFill>
                <a:latin typeface="Calibri"/>
                <a:ea typeface="Calibri"/>
                <a:cs typeface="Calibri"/>
                <a:sym typeface="Calibri"/>
              </a:rPr>
              <a:t> In addition, the green surface of the roof or facade will bring moisture and a favorable climate to the locality, which the owners and the surrounding area will appreciate especially in the hot summer months.</a:t>
            </a: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204"/>
              </a:spcBef>
              <a:spcAft>
                <a:spcPts val="0"/>
              </a:spcAft>
              <a:buSzPts val="1800"/>
              <a:buFont typeface="Arial"/>
              <a:buNone/>
            </a:pP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204"/>
              </a:spcBef>
              <a:spcAft>
                <a:spcPts val="0"/>
              </a:spcAft>
              <a:buSzPts val="1800"/>
              <a:buFont typeface="Arial"/>
              <a:buNone/>
            </a:pP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204"/>
              </a:spcBef>
              <a:spcAft>
                <a:spcPts val="0"/>
              </a:spcAft>
              <a:buSzPts val="1800"/>
              <a:buFont typeface="Arial"/>
              <a:buNone/>
            </a:pP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204"/>
              </a:spcBef>
              <a:spcAft>
                <a:spcPts val="0"/>
              </a:spcAft>
              <a:buSzPts val="1800"/>
              <a:buFont typeface="Arial"/>
              <a:buNone/>
            </a:pPr>
            <a:endParaRPr sz="1800" b="0" i="0" u="none" strike="noStrike" cap="none">
              <a:solidFill>
                <a:srgbClr val="000000"/>
              </a:solidFill>
              <a:latin typeface="Arial"/>
              <a:ea typeface="Arial"/>
              <a:cs typeface="Arial"/>
              <a:sym typeface="Arial"/>
            </a:endParaRPr>
          </a:p>
        </p:txBody>
      </p:sp>
      <p:pic>
        <p:nvPicPr>
          <p:cNvPr id="608" name="Google Shape;608;p10"/>
          <p:cNvPicPr preferRelativeResize="0"/>
          <p:nvPr/>
        </p:nvPicPr>
        <p:blipFill rotWithShape="1">
          <a:blip r:embed="rId3">
            <a:alphaModFix/>
          </a:blip>
          <a:srcRect/>
          <a:stretch/>
        </p:blipFill>
        <p:spPr>
          <a:xfrm>
            <a:off x="12341520" y="1987560"/>
            <a:ext cx="5290560" cy="2895480"/>
          </a:xfrm>
          <a:prstGeom prst="rect">
            <a:avLst/>
          </a:prstGeom>
          <a:noFill/>
          <a:ln>
            <a:noFill/>
          </a:ln>
        </p:spPr>
      </p:pic>
      <p:pic>
        <p:nvPicPr>
          <p:cNvPr id="609" name="Google Shape;609;p10"/>
          <p:cNvPicPr preferRelativeResize="0"/>
          <p:nvPr/>
        </p:nvPicPr>
        <p:blipFill rotWithShape="1">
          <a:blip r:embed="rId4">
            <a:alphaModFix/>
          </a:blip>
          <a:srcRect/>
          <a:stretch/>
        </p:blipFill>
        <p:spPr>
          <a:xfrm>
            <a:off x="12309120" y="5168160"/>
            <a:ext cx="2766600" cy="2874240"/>
          </a:xfrm>
          <a:prstGeom prst="rect">
            <a:avLst/>
          </a:prstGeom>
          <a:noFill/>
          <a:ln>
            <a:noFill/>
          </a:ln>
        </p:spPr>
      </p:pic>
      <p:pic>
        <p:nvPicPr>
          <p:cNvPr id="610" name="Google Shape;610;p10"/>
          <p:cNvPicPr preferRelativeResize="0"/>
          <p:nvPr/>
        </p:nvPicPr>
        <p:blipFill rotWithShape="1">
          <a:blip r:embed="rId5">
            <a:alphaModFix/>
          </a:blip>
          <a:srcRect/>
          <a:stretch/>
        </p:blipFill>
        <p:spPr>
          <a:xfrm>
            <a:off x="15174720" y="5128920"/>
            <a:ext cx="2538720" cy="286416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sp>
        <p:nvSpPr>
          <p:cNvPr id="615" name="Google Shape;615;p11"/>
          <p:cNvSpPr txBox="1">
            <a:spLocks noGrp="1"/>
          </p:cNvSpPr>
          <p:nvPr>
            <p:ph type="subTitle" idx="4294967295"/>
          </p:nvPr>
        </p:nvSpPr>
        <p:spPr>
          <a:xfrm>
            <a:off x="7462800" y="2324880"/>
            <a:ext cx="10625040" cy="5962680"/>
          </a:xfrm>
          <a:prstGeom prst="rect">
            <a:avLst/>
          </a:prstGeom>
          <a:noFill/>
          <a:ln>
            <a:noFill/>
          </a:ln>
        </p:spPr>
        <p:txBody>
          <a:bodyPr spcFirstLastPara="1" wrap="square" lIns="0" tIns="0" rIns="0" bIns="0" anchor="t" anchorCtr="0">
            <a:noAutofit/>
          </a:bodyPr>
          <a:lstStyle/>
          <a:p>
            <a:pPr marL="0" marR="0" lvl="0" indent="0" algn="just" rtl="0">
              <a:lnSpc>
                <a:spcPct val="115000"/>
              </a:lnSpc>
              <a:spcBef>
                <a:spcPts val="0"/>
              </a:spcBef>
              <a:spcAft>
                <a:spcPts val="0"/>
              </a:spcAft>
              <a:buNone/>
            </a:pPr>
            <a:r>
              <a:rPr lang="en-GB" sz="2000" b="1" i="0" u="sng" strike="noStrike" cap="none">
                <a:solidFill>
                  <a:srgbClr val="000000"/>
                </a:solidFill>
                <a:latin typeface="Calibri"/>
                <a:ea typeface="Calibri"/>
                <a:cs typeface="Calibri"/>
                <a:sym typeface="Calibri"/>
              </a:rPr>
              <a:t>Domestic sewage treatment plants</a:t>
            </a:r>
            <a:endParaRPr sz="2000" b="0" i="0" u="none" strike="noStrike" cap="none">
              <a:solidFill>
                <a:srgbClr val="000000"/>
              </a:solidFill>
              <a:latin typeface="Arial"/>
              <a:ea typeface="Arial"/>
              <a:cs typeface="Arial"/>
              <a:sym typeface="Arial"/>
            </a:endParaRPr>
          </a:p>
          <a:p>
            <a:pPr marL="0" marR="0" lvl="0" indent="0" algn="just" rtl="0">
              <a:lnSpc>
                <a:spcPct val="115000"/>
              </a:lnSpc>
              <a:spcBef>
                <a:spcPts val="201"/>
              </a:spcBef>
              <a:spcAft>
                <a:spcPts val="0"/>
              </a:spcAft>
              <a:buNone/>
            </a:pPr>
            <a:r>
              <a:rPr lang="en-GB" sz="2000" b="0" i="0" u="none" strike="noStrike" cap="none">
                <a:solidFill>
                  <a:srgbClr val="000000"/>
                </a:solidFill>
                <a:latin typeface="Calibri"/>
                <a:ea typeface="Calibri"/>
                <a:cs typeface="Calibri"/>
                <a:sym typeface="Calibri"/>
              </a:rPr>
              <a:t> It is suitable for cleaning wastewater from bathrooms, social facilities, automatic washing machines, kitchens, etc. It replaces outdated septic tanks, both in terms of efficiency and cost, and is in line with the requirements of modern living. The domestic wastewater treatment plant is very powerful and easy to operate. The technical layout of the wastewater treatment plant better handles uneven and intermittent inflows. The cleaning plant is equipped with a float trap. Domestic sewage treatment plants can be placed in the ground as embedded or semi-embedded, they can also be installed above ground level.</a:t>
            </a:r>
            <a:endParaRPr sz="2000" b="0" i="0" u="none" strike="noStrike" cap="none">
              <a:solidFill>
                <a:srgbClr val="000000"/>
              </a:solidFill>
              <a:latin typeface="Arial"/>
              <a:ea typeface="Arial"/>
              <a:cs typeface="Arial"/>
              <a:sym typeface="Arial"/>
            </a:endParaRPr>
          </a:p>
          <a:p>
            <a:pPr marL="0" marR="0" lvl="0" indent="0" algn="just" rtl="0">
              <a:lnSpc>
                <a:spcPct val="115000"/>
              </a:lnSpc>
              <a:spcBef>
                <a:spcPts val="201"/>
              </a:spcBef>
              <a:spcAft>
                <a:spcPts val="0"/>
              </a:spcAft>
              <a:buNone/>
            </a:pPr>
            <a:endParaRPr sz="2000" b="0" i="0" u="none" strike="noStrike" cap="none">
              <a:solidFill>
                <a:srgbClr val="000000"/>
              </a:solidFill>
              <a:latin typeface="Arial"/>
              <a:ea typeface="Arial"/>
              <a:cs typeface="Arial"/>
              <a:sym typeface="Arial"/>
            </a:endParaRPr>
          </a:p>
          <a:p>
            <a:pPr marL="0" marR="0" lvl="0" indent="0" algn="just" rtl="0">
              <a:lnSpc>
                <a:spcPct val="115000"/>
              </a:lnSpc>
              <a:spcBef>
                <a:spcPts val="6"/>
              </a:spcBef>
              <a:spcAft>
                <a:spcPts val="0"/>
              </a:spcAft>
              <a:buNone/>
            </a:pPr>
            <a:r>
              <a:rPr lang="en-GB" sz="2000" b="0" i="1" u="none" strike="noStrike" cap="none">
                <a:solidFill>
                  <a:srgbClr val="000000"/>
                </a:solidFill>
                <a:latin typeface="Calibri"/>
                <a:ea typeface="Calibri"/>
                <a:cs typeface="Calibri"/>
                <a:sym typeface="Calibri"/>
              </a:rPr>
              <a:t> </a:t>
            </a:r>
            <a:r>
              <a:rPr lang="en-GB" sz="2000" b="1" i="1" u="none" strike="noStrike" cap="none">
                <a:solidFill>
                  <a:srgbClr val="000000"/>
                </a:solidFill>
                <a:latin typeface="Calibri"/>
                <a:ea typeface="Calibri"/>
                <a:cs typeface="Calibri"/>
                <a:sym typeface="Calibri"/>
              </a:rPr>
              <a:t>Advantages of a domestic wastewater treatment plant</a:t>
            </a:r>
            <a:endParaRPr sz="2000" b="0" i="0" u="none" strike="noStrike" cap="none">
              <a:solidFill>
                <a:srgbClr val="000000"/>
              </a:solidFill>
              <a:latin typeface="Arial"/>
              <a:ea typeface="Arial"/>
              <a:cs typeface="Arial"/>
              <a:sym typeface="Arial"/>
            </a:endParaRPr>
          </a:p>
          <a:p>
            <a:pPr marL="0" marR="0" lvl="0" indent="0" algn="just" rtl="0">
              <a:lnSpc>
                <a:spcPct val="115000"/>
              </a:lnSpc>
              <a:spcBef>
                <a:spcPts val="6"/>
              </a:spcBef>
              <a:spcAft>
                <a:spcPts val="0"/>
              </a:spcAft>
              <a:buNone/>
            </a:pPr>
            <a:r>
              <a:rPr lang="en-GB" sz="2000" b="0" i="0" u="none" strike="noStrike" cap="none">
                <a:solidFill>
                  <a:srgbClr val="000000"/>
                </a:solidFill>
                <a:latin typeface="Calibri"/>
                <a:ea typeface="Calibri"/>
                <a:cs typeface="Calibri"/>
                <a:sym typeface="Calibri"/>
              </a:rPr>
              <a:t>- easy operation</a:t>
            </a:r>
            <a:endParaRPr sz="2000" b="0" i="0" u="none" strike="noStrike" cap="none">
              <a:solidFill>
                <a:srgbClr val="000000"/>
              </a:solidFill>
              <a:latin typeface="Arial"/>
              <a:ea typeface="Arial"/>
              <a:cs typeface="Arial"/>
              <a:sym typeface="Arial"/>
            </a:endParaRPr>
          </a:p>
          <a:p>
            <a:pPr marL="0" marR="0" lvl="0" indent="0" algn="just" rtl="0">
              <a:lnSpc>
                <a:spcPct val="115000"/>
              </a:lnSpc>
              <a:spcBef>
                <a:spcPts val="6"/>
              </a:spcBef>
              <a:spcAft>
                <a:spcPts val="0"/>
              </a:spcAft>
              <a:buNone/>
            </a:pPr>
            <a:r>
              <a:rPr lang="en-GB" sz="2000" b="0" i="0" u="none" strike="noStrike" cap="none">
                <a:solidFill>
                  <a:srgbClr val="000000"/>
                </a:solidFill>
                <a:latin typeface="Calibri"/>
                <a:ea typeface="Calibri"/>
                <a:cs typeface="Calibri"/>
                <a:sym typeface="Calibri"/>
              </a:rPr>
              <a:t>- minimum operating costs depending on the selected mode (weekend operation, holiday, etc.)</a:t>
            </a:r>
            <a:endParaRPr sz="2000" b="0" i="0" u="none" strike="noStrike" cap="none">
              <a:solidFill>
                <a:srgbClr val="000000"/>
              </a:solidFill>
              <a:latin typeface="Arial"/>
              <a:ea typeface="Arial"/>
              <a:cs typeface="Arial"/>
              <a:sym typeface="Arial"/>
            </a:endParaRPr>
          </a:p>
          <a:p>
            <a:pPr marL="0" marR="0" lvl="0" indent="0" algn="just" rtl="0">
              <a:lnSpc>
                <a:spcPct val="115000"/>
              </a:lnSpc>
              <a:spcBef>
                <a:spcPts val="6"/>
              </a:spcBef>
              <a:spcAft>
                <a:spcPts val="0"/>
              </a:spcAft>
              <a:buNone/>
            </a:pPr>
            <a:r>
              <a:rPr lang="en-GB" sz="2000" b="0" i="0" u="none" strike="noStrike" cap="none">
                <a:solidFill>
                  <a:srgbClr val="000000"/>
                </a:solidFill>
                <a:latin typeface="Calibri"/>
                <a:ea typeface="Calibri"/>
                <a:cs typeface="Calibri"/>
                <a:sym typeface="Calibri"/>
              </a:rPr>
              <a:t>- quality workmanship, long usiness.</a:t>
            </a:r>
            <a:endParaRPr sz="2000" b="0" i="0" u="none" strike="noStrike" cap="none">
              <a:solidFill>
                <a:srgbClr val="000000"/>
              </a:solidFill>
              <a:latin typeface="Arial"/>
              <a:ea typeface="Arial"/>
              <a:cs typeface="Arial"/>
              <a:sym typeface="Arial"/>
            </a:endParaRPr>
          </a:p>
          <a:p>
            <a:pPr marL="0" marR="0" lvl="0" indent="0" algn="just" rtl="0">
              <a:lnSpc>
                <a:spcPct val="115000"/>
              </a:lnSpc>
              <a:spcBef>
                <a:spcPts val="0"/>
              </a:spcBef>
              <a:spcAft>
                <a:spcPts val="0"/>
              </a:spcAft>
              <a:buNone/>
            </a:pPr>
            <a:r>
              <a:rPr lang="en-GB" sz="2000" b="0" i="0" u="none" strike="noStrike" cap="none">
                <a:solidFill>
                  <a:srgbClr val="000000"/>
                </a:solidFill>
                <a:latin typeface="Calibri"/>
                <a:ea typeface="Calibri"/>
                <a:cs typeface="Calibri"/>
                <a:sym typeface="Calibri"/>
              </a:rPr>
              <a:t> By using root treatment plants and wastewater treatment plants, you will not only increase biodiversity, but also save money on water consumption and ensure a more efficient and economical use of wastewater.</a:t>
            </a:r>
            <a:endParaRPr sz="2000" b="0" i="0" u="none" strike="noStrike" cap="none">
              <a:solidFill>
                <a:srgbClr val="000000"/>
              </a:solidFill>
              <a:latin typeface="Arial"/>
              <a:ea typeface="Arial"/>
              <a:cs typeface="Arial"/>
              <a:sym typeface="Arial"/>
            </a:endParaRPr>
          </a:p>
        </p:txBody>
      </p:sp>
      <p:pic>
        <p:nvPicPr>
          <p:cNvPr id="616" name="Google Shape;616;p11"/>
          <p:cNvPicPr preferRelativeResize="0"/>
          <p:nvPr/>
        </p:nvPicPr>
        <p:blipFill rotWithShape="1">
          <a:blip r:embed="rId3">
            <a:alphaModFix/>
          </a:blip>
          <a:srcRect/>
          <a:stretch/>
        </p:blipFill>
        <p:spPr>
          <a:xfrm>
            <a:off x="1058400" y="2475000"/>
            <a:ext cx="6141240" cy="4184640"/>
          </a:xfrm>
          <a:prstGeom prst="rect">
            <a:avLst/>
          </a:prstGeom>
          <a:noFill/>
          <a:ln>
            <a:noFill/>
          </a:ln>
        </p:spPr>
      </p:pic>
      <p:sp>
        <p:nvSpPr>
          <p:cNvPr id="617" name="Google Shape;617;p11"/>
          <p:cNvSpPr/>
          <p:nvPr/>
        </p:nvSpPr>
        <p:spPr>
          <a:xfrm>
            <a:off x="540000" y="6840000"/>
            <a:ext cx="7047360" cy="53964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None/>
            </a:pPr>
            <a:r>
              <a:rPr lang="en-GB" sz="1800" b="0" u="none" strike="noStrike">
                <a:solidFill>
                  <a:srgbClr val="000000"/>
                </a:solidFill>
                <a:latin typeface="Calibri"/>
                <a:ea typeface="Calibri"/>
                <a:cs typeface="Calibri"/>
                <a:sym typeface="Calibri"/>
              </a:rPr>
              <a:t>Domestic sewage treatment plant</a:t>
            </a:r>
            <a:endParaRPr sz="1800" b="0" u="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Google Shape;622;p12"/>
          <p:cNvSpPr/>
          <p:nvPr/>
        </p:nvSpPr>
        <p:spPr>
          <a:xfrm>
            <a:off x="171000" y="2548440"/>
            <a:ext cx="8814240" cy="611136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GB" sz="2800" b="1" u="none" strike="noStrike">
                <a:solidFill>
                  <a:srgbClr val="000000"/>
                </a:solidFill>
                <a:latin typeface="Times New Roman"/>
                <a:ea typeface="Times New Roman"/>
                <a:cs typeface="Times New Roman"/>
                <a:sym typeface="Times New Roman"/>
              </a:rPr>
              <a:t>        </a:t>
            </a:r>
            <a:r>
              <a:rPr lang="en-GB" sz="2800" b="1" u="none" strike="noStrike">
                <a:solidFill>
                  <a:srgbClr val="5EB91E"/>
                </a:solidFill>
                <a:latin typeface="Helvetica Neue"/>
                <a:ea typeface="Helvetica Neue"/>
                <a:cs typeface="Helvetica Neue"/>
                <a:sym typeface="Helvetica Neue"/>
              </a:rPr>
              <a:t>Recommendation</a:t>
            </a:r>
            <a:endParaRPr sz="28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1600" b="1" u="none" strike="noStrike">
                <a:solidFill>
                  <a:srgbClr val="5EB91E"/>
                </a:solidFill>
                <a:latin typeface="Calibri"/>
                <a:ea typeface="Calibri"/>
                <a:cs typeface="Calibri"/>
                <a:sym typeface="Calibri"/>
              </a:rPr>
              <a:t>              </a:t>
            </a:r>
            <a:r>
              <a:rPr lang="en-GB" sz="1600" b="0" u="none" strike="noStrike">
                <a:solidFill>
                  <a:srgbClr val="000000"/>
                </a:solidFill>
                <a:latin typeface="Calibri"/>
                <a:ea typeface="Calibri"/>
                <a:cs typeface="Calibri"/>
                <a:sym typeface="Calibri"/>
              </a:rPr>
              <a:t> By using root treatment plants and wastewater treatment plants, you will not only increase   </a:t>
            </a:r>
            <a:endParaRPr sz="16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1600" b="0" u="none" strike="noStrike">
                <a:solidFill>
                  <a:srgbClr val="000000"/>
                </a:solidFill>
                <a:latin typeface="Calibri"/>
                <a:ea typeface="Calibri"/>
                <a:cs typeface="Calibri"/>
                <a:sym typeface="Calibri"/>
              </a:rPr>
              <a:t>               biodiversity, but also save money on water consumption and ensure a more efficient and</a:t>
            </a:r>
            <a:endParaRPr sz="16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1600" b="0" u="none" strike="noStrike">
                <a:solidFill>
                  <a:srgbClr val="000000"/>
                </a:solidFill>
                <a:latin typeface="Calibri"/>
                <a:ea typeface="Calibri"/>
                <a:cs typeface="Calibri"/>
                <a:sym typeface="Calibri"/>
              </a:rPr>
              <a:t>               economical use of wastewater.</a:t>
            </a:r>
            <a:endParaRPr sz="16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8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2800" b="1" u="none" strike="noStrike">
                <a:solidFill>
                  <a:srgbClr val="000000"/>
                </a:solidFill>
                <a:latin typeface="Calibri"/>
                <a:ea typeface="Calibri"/>
                <a:cs typeface="Calibri"/>
                <a:sym typeface="Calibri"/>
              </a:rPr>
              <a:t>         Do’s and don’ts</a:t>
            </a:r>
            <a:endParaRPr sz="28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8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0" u="none" strike="noStrike">
              <a:solidFill>
                <a:srgbClr val="000000"/>
              </a:solidFill>
              <a:latin typeface="Arial"/>
              <a:ea typeface="Arial"/>
              <a:cs typeface="Arial"/>
              <a:sym typeface="Arial"/>
            </a:endParaRPr>
          </a:p>
        </p:txBody>
      </p:sp>
      <p:sp>
        <p:nvSpPr>
          <p:cNvPr id="623" name="Google Shape;623;p12"/>
          <p:cNvSpPr/>
          <p:nvPr/>
        </p:nvSpPr>
        <p:spPr>
          <a:xfrm>
            <a:off x="911880" y="5400000"/>
            <a:ext cx="8724600" cy="251964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GB" sz="2000" b="1" u="none" strike="noStrike">
                <a:solidFill>
                  <a:srgbClr val="000000"/>
                </a:solidFill>
                <a:latin typeface="Calibri"/>
                <a:ea typeface="Calibri"/>
                <a:cs typeface="Calibri"/>
                <a:sym typeface="Calibri"/>
              </a:rPr>
              <a:t>1. By using root and waste treatment plants, a long-term and low-cost   </a:t>
            </a:r>
            <a:endParaRPr sz="20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1100" b="1" u="none" strike="noStrike">
                <a:solidFill>
                  <a:srgbClr val="000000"/>
                </a:solidFill>
                <a:latin typeface="Calibri"/>
                <a:ea typeface="Calibri"/>
                <a:cs typeface="Calibri"/>
                <a:sym typeface="Calibri"/>
              </a:rPr>
              <a:t>     </a:t>
            </a:r>
            <a:r>
              <a:rPr lang="en-GB" sz="1800" b="0" u="none" strike="noStrike">
                <a:solidFill>
                  <a:srgbClr val="000000"/>
                </a:solidFill>
                <a:latin typeface="Calibri"/>
                <a:ea typeface="Calibri"/>
                <a:cs typeface="Calibri"/>
                <a:sym typeface="Calibri"/>
              </a:rPr>
              <a:t>  operating system can be created. </a:t>
            </a:r>
            <a:endParaRPr sz="18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0"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2000" b="1" u="none" strike="noStrike">
                <a:solidFill>
                  <a:srgbClr val="000000"/>
                </a:solidFill>
                <a:latin typeface="Calibri"/>
                <a:ea typeface="Calibri"/>
                <a:cs typeface="Calibri"/>
                <a:sym typeface="Calibri"/>
              </a:rPr>
              <a:t>2. Take care of </a:t>
            </a:r>
            <a:r>
              <a:rPr lang="en-GB" sz="2000" b="0" u="none" strike="noStrike">
                <a:solidFill>
                  <a:srgbClr val="000000"/>
                </a:solidFill>
                <a:latin typeface="Calibri"/>
                <a:ea typeface="Calibri"/>
                <a:cs typeface="Calibri"/>
                <a:sym typeface="Calibri"/>
              </a:rPr>
              <a:t>your septic tank. Check it every year and let it drain in 3 to 5 years.</a:t>
            </a:r>
            <a:endParaRPr sz="2000" b="0"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2000" b="0"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2000" b="1" u="none" strike="noStrike">
                <a:solidFill>
                  <a:srgbClr val="000000"/>
                </a:solidFill>
                <a:latin typeface="Calibri"/>
                <a:ea typeface="Calibri"/>
                <a:cs typeface="Calibri"/>
                <a:sym typeface="Calibri"/>
              </a:rPr>
              <a:t>3</a:t>
            </a:r>
            <a:r>
              <a:rPr lang="en-GB" sz="2000" b="0" u="none" strike="noStrike">
                <a:solidFill>
                  <a:srgbClr val="000000"/>
                </a:solidFill>
                <a:latin typeface="Calibri"/>
                <a:ea typeface="Calibri"/>
                <a:cs typeface="Calibri"/>
                <a:sym typeface="Calibri"/>
              </a:rPr>
              <a:t>. </a:t>
            </a:r>
            <a:r>
              <a:rPr lang="en-GB" sz="2000" b="1" u="none" strike="noStrike">
                <a:solidFill>
                  <a:srgbClr val="000000"/>
                </a:solidFill>
                <a:latin typeface="Calibri"/>
                <a:ea typeface="Calibri"/>
                <a:cs typeface="Calibri"/>
                <a:sym typeface="Calibri"/>
              </a:rPr>
              <a:t>Take care </a:t>
            </a:r>
            <a:r>
              <a:rPr lang="en-GB" sz="2000" b="0" u="none" strike="noStrike">
                <a:solidFill>
                  <a:srgbClr val="000000"/>
                </a:solidFill>
                <a:latin typeface="Calibri"/>
                <a:ea typeface="Calibri"/>
                <a:cs typeface="Calibri"/>
                <a:sym typeface="Calibri"/>
              </a:rPr>
              <a:t>of your septic system. Inspect it every year and get it pumped out to every 3 to 5 years.</a:t>
            </a:r>
            <a:endParaRPr sz="2000" b="0"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2000" b="0" u="none" strike="noStrike">
                <a:solidFill>
                  <a:srgbClr val="000000"/>
                </a:solidFill>
                <a:latin typeface="Calibri"/>
                <a:ea typeface="Calibri"/>
                <a:cs typeface="Calibri"/>
                <a:sym typeface="Calibri"/>
              </a:rPr>
              <a:t> </a:t>
            </a:r>
            <a:endParaRPr sz="2000" b="0" u="none" strike="noStrike">
              <a:solidFill>
                <a:srgbClr val="000000"/>
              </a:solidFill>
              <a:latin typeface="Arial"/>
              <a:ea typeface="Arial"/>
              <a:cs typeface="Arial"/>
              <a:sym typeface="Arial"/>
            </a:endParaRPr>
          </a:p>
        </p:txBody>
      </p:sp>
      <p:sp>
        <p:nvSpPr>
          <p:cNvPr id="624" name="Google Shape;624;p12"/>
          <p:cNvSpPr/>
          <p:nvPr/>
        </p:nvSpPr>
        <p:spPr>
          <a:xfrm>
            <a:off x="9772920" y="5096520"/>
            <a:ext cx="8349840" cy="3367800"/>
          </a:xfrm>
          <a:prstGeom prst="rect">
            <a:avLst/>
          </a:prstGeom>
          <a:noFill/>
          <a:ln>
            <a:noFill/>
          </a:ln>
        </p:spPr>
        <p:txBody>
          <a:bodyPr spcFirstLastPara="1" wrap="square" lIns="90000" tIns="45000" rIns="90000" bIns="45000" anchor="t" anchorCtr="0">
            <a:noAutofit/>
          </a:bodyPr>
          <a:lstStyle/>
          <a:p>
            <a:pPr marL="0" marR="0" lvl="0" indent="0" algn="just" rtl="0">
              <a:lnSpc>
                <a:spcPct val="100000"/>
              </a:lnSpc>
              <a:spcBef>
                <a:spcPts val="0"/>
              </a:spcBef>
              <a:spcAft>
                <a:spcPts val="0"/>
              </a:spcAft>
              <a:buNone/>
            </a:pPr>
            <a:r>
              <a:rPr lang="en-GB" sz="2000" b="1" u="none" strike="noStrike">
                <a:solidFill>
                  <a:srgbClr val="000000"/>
                </a:solidFill>
                <a:latin typeface="Calibri"/>
                <a:ea typeface="Calibri"/>
                <a:cs typeface="Calibri"/>
                <a:sym typeface="Calibri"/>
              </a:rPr>
              <a:t>1. Inappropriate modifications of water ecosystems - </a:t>
            </a:r>
            <a:r>
              <a:rPr lang="en-GB" sz="2000" b="0" u="none" strike="noStrike">
                <a:solidFill>
                  <a:srgbClr val="000000"/>
                </a:solidFill>
                <a:latin typeface="Calibri"/>
                <a:ea typeface="Calibri"/>
                <a:cs typeface="Calibri"/>
                <a:sym typeface="Calibri"/>
              </a:rPr>
              <a:t>for example,         changes of water level, straightening of streams, acceleration of runoff,         disposal of riparian vegetation.</a:t>
            </a:r>
            <a:endParaRPr sz="2000" b="0"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2000" b="0"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2000" b="1" u="none" strike="noStrike">
                <a:solidFill>
                  <a:srgbClr val="000000"/>
                </a:solidFill>
                <a:latin typeface="Calibri"/>
                <a:ea typeface="Calibri"/>
                <a:cs typeface="Calibri"/>
                <a:sym typeface="Calibri"/>
              </a:rPr>
              <a:t>2.Don´t </a:t>
            </a:r>
            <a:r>
              <a:rPr lang="en-GB" sz="2000" b="0" u="none" strike="noStrike">
                <a:solidFill>
                  <a:srgbClr val="000000"/>
                </a:solidFill>
                <a:latin typeface="Calibri"/>
                <a:ea typeface="Calibri"/>
                <a:cs typeface="Calibri"/>
                <a:sym typeface="Calibri"/>
              </a:rPr>
              <a:t>use water to clean sidewalks and driveways-sweep them instead.</a:t>
            </a:r>
            <a:endParaRPr sz="2000" b="0"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2000" b="0"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2000" b="1" u="none" strike="noStrike">
                <a:solidFill>
                  <a:srgbClr val="000000"/>
                </a:solidFill>
                <a:latin typeface="Calibri"/>
                <a:ea typeface="Calibri"/>
                <a:cs typeface="Calibri"/>
                <a:sym typeface="Calibri"/>
              </a:rPr>
              <a:t>3</a:t>
            </a:r>
            <a:r>
              <a:rPr lang="en-GB" sz="2000" b="0" u="none" strike="noStrike">
                <a:solidFill>
                  <a:srgbClr val="000000"/>
                </a:solidFill>
                <a:latin typeface="Calibri"/>
                <a:ea typeface="Calibri"/>
                <a:cs typeface="Calibri"/>
                <a:sym typeface="Calibri"/>
              </a:rPr>
              <a:t>.  After cooking, do not pour the water out of the pot - pour it into a large container and reuse it to water your plants. </a:t>
            </a:r>
            <a:endParaRPr sz="2000" b="0"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2000" b="0" u="none" strike="noStrike">
              <a:solidFill>
                <a:srgbClr val="000000"/>
              </a:solidFill>
              <a:latin typeface="Arial"/>
              <a:ea typeface="Arial"/>
              <a:cs typeface="Arial"/>
              <a:sym typeface="Arial"/>
            </a:endParaRPr>
          </a:p>
        </p:txBody>
      </p:sp>
      <p:pic>
        <p:nvPicPr>
          <p:cNvPr id="625" name="Google Shape;625;p12"/>
          <p:cNvPicPr preferRelativeResize="0"/>
          <p:nvPr/>
        </p:nvPicPr>
        <p:blipFill rotWithShape="1">
          <a:blip r:embed="rId3">
            <a:alphaModFix/>
          </a:blip>
          <a:srcRect/>
          <a:stretch/>
        </p:blipFill>
        <p:spPr>
          <a:xfrm>
            <a:off x="4500000" y="3780000"/>
            <a:ext cx="1387800" cy="1216440"/>
          </a:xfrm>
          <a:prstGeom prst="rect">
            <a:avLst/>
          </a:prstGeom>
          <a:noFill/>
          <a:ln>
            <a:noFill/>
          </a:ln>
        </p:spPr>
      </p:pic>
      <p:pic>
        <p:nvPicPr>
          <p:cNvPr id="626" name="Google Shape;626;p12"/>
          <p:cNvPicPr preferRelativeResize="0"/>
          <p:nvPr/>
        </p:nvPicPr>
        <p:blipFill rotWithShape="1">
          <a:blip r:embed="rId4">
            <a:alphaModFix/>
          </a:blip>
          <a:srcRect/>
          <a:stretch/>
        </p:blipFill>
        <p:spPr>
          <a:xfrm>
            <a:off x="12516840" y="3695760"/>
            <a:ext cx="1816560" cy="104508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13"/>
          <p:cNvSpPr txBox="1">
            <a:spLocks noGrp="1"/>
          </p:cNvSpPr>
          <p:nvPr>
            <p:ph type="title"/>
          </p:nvPr>
        </p:nvSpPr>
        <p:spPr>
          <a:xfrm>
            <a:off x="914400" y="2445480"/>
            <a:ext cx="4797360" cy="103572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5EB91E"/>
              </a:buClr>
              <a:buSzPts val="4000"/>
              <a:buFont typeface="Helvetica Neue"/>
              <a:buNone/>
            </a:pPr>
            <a:r>
              <a:rPr lang="en-GB" sz="4000" b="1" u="none" strike="noStrike">
                <a:solidFill>
                  <a:srgbClr val="5EB91E"/>
                </a:solidFill>
                <a:latin typeface="Helvetica Neue"/>
                <a:ea typeface="Helvetica Neue"/>
                <a:cs typeface="Helvetica Neue"/>
                <a:sym typeface="Helvetica Neue"/>
              </a:rPr>
              <a:t>3.Urban islands</a:t>
            </a:r>
            <a:endParaRPr sz="4000" b="0" u="none" strike="noStrike">
              <a:solidFill>
                <a:srgbClr val="000000"/>
              </a:solidFill>
              <a:latin typeface="Arial"/>
              <a:ea typeface="Arial"/>
              <a:cs typeface="Arial"/>
              <a:sym typeface="Arial"/>
            </a:endParaRPr>
          </a:p>
        </p:txBody>
      </p:sp>
      <p:sp>
        <p:nvSpPr>
          <p:cNvPr id="632" name="Google Shape;632;p13"/>
          <p:cNvSpPr txBox="1">
            <a:spLocks noGrp="1"/>
          </p:cNvSpPr>
          <p:nvPr>
            <p:ph type="subTitle" idx="4294967295"/>
          </p:nvPr>
        </p:nvSpPr>
        <p:spPr>
          <a:xfrm>
            <a:off x="751680" y="3057480"/>
            <a:ext cx="16455600" cy="6489000"/>
          </a:xfrm>
          <a:prstGeom prst="rect">
            <a:avLst/>
          </a:prstGeom>
          <a:noFill/>
          <a:ln>
            <a:noFill/>
          </a:ln>
        </p:spPr>
        <p:txBody>
          <a:bodyPr spcFirstLastPara="1" wrap="square" lIns="0" tIns="0" rIns="0" bIns="0" anchor="t" anchorCtr="0">
            <a:noAutofit/>
          </a:bodyPr>
          <a:lstStyle/>
          <a:p>
            <a:pPr marL="0" marR="0" lvl="0" indent="0" algn="just" rtl="0">
              <a:lnSpc>
                <a:spcPct val="100000"/>
              </a:lnSpc>
              <a:spcBef>
                <a:spcPts val="0"/>
              </a:spcBef>
              <a:spcAft>
                <a:spcPts val="0"/>
              </a:spcAft>
              <a:buClr>
                <a:srgbClr val="000000"/>
              </a:buClr>
              <a:buSzPts val="2800"/>
              <a:buFont typeface="Calibri"/>
              <a:buNone/>
            </a:pPr>
            <a:r>
              <a:rPr lang="en-GB" sz="2800" b="1" i="0" u="none" strike="noStrike" cap="none">
                <a:solidFill>
                  <a:srgbClr val="000000"/>
                </a:solidFill>
                <a:latin typeface="Calibri"/>
                <a:ea typeface="Calibri"/>
                <a:cs typeface="Calibri"/>
                <a:sym typeface="Calibri"/>
              </a:rPr>
              <a:t>Water features (fountains, ponds)-city</a:t>
            </a:r>
            <a:endParaRPr sz="2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Calibri"/>
              <a:buNone/>
            </a:pPr>
            <a:r>
              <a:rPr lang="en-GB" sz="1800" b="0" i="0" u="none" strike="noStrike" cap="none">
                <a:solidFill>
                  <a:srgbClr val="000000"/>
                </a:solidFill>
                <a:latin typeface="Calibri"/>
                <a:ea typeface="Calibri"/>
                <a:cs typeface="Calibri"/>
                <a:sym typeface="Calibri"/>
              </a:rPr>
              <a:t>Temperature is higher in the built environment. The micro climate is improved by plenty of greenery and water features such as fountains, drinking fountains, misters. They increase humidity, purify the air and reduce extreme temperatures. They are also an aesthetic feature of public spaces and, in the case of drinking fountains, offer a simple source of drinking. Water features are increasingly popular, often increasing biodiversity and enlivening urban spaces.</a:t>
            </a: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SzPts val="1800"/>
              <a:buFont typeface="Arial"/>
              <a:buNone/>
            </a:pP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800"/>
              <a:buFont typeface="Calibri"/>
              <a:buNone/>
            </a:pPr>
            <a:r>
              <a:rPr lang="en-GB" sz="2800" b="1" i="0" u="none" strike="noStrike" cap="none">
                <a:solidFill>
                  <a:srgbClr val="000000"/>
                </a:solidFill>
                <a:latin typeface="Calibri"/>
                <a:ea typeface="Calibri"/>
                <a:cs typeface="Calibri"/>
                <a:sym typeface="Calibri"/>
              </a:rPr>
              <a:t>Historic ponds and fire ponds-villages </a:t>
            </a:r>
            <a:endParaRPr sz="2800" b="0" i="0" u="none" strike="noStrike" cap="none">
              <a:solidFill>
                <a:srgbClr val="000000"/>
              </a:solidFill>
              <a:latin typeface="Arial"/>
              <a:ea typeface="Arial"/>
              <a:cs typeface="Arial"/>
              <a:sym typeface="Arial"/>
            </a:endParaRPr>
          </a:p>
          <a:p>
            <a:pPr marL="0" marR="0" lvl="0" indent="0" algn="just" rtl="0">
              <a:lnSpc>
                <a:spcPct val="115000"/>
              </a:lnSpc>
              <a:spcBef>
                <a:spcPts val="204"/>
              </a:spcBef>
              <a:spcAft>
                <a:spcPts val="0"/>
              </a:spcAft>
              <a:buClr>
                <a:srgbClr val="000000"/>
              </a:buClr>
              <a:buSzPts val="1800"/>
              <a:buFont typeface="Calibri"/>
              <a:buNone/>
            </a:pPr>
            <a:r>
              <a:rPr lang="en-GB" sz="1800" b="0" i="0" u="none" strike="noStrike" cap="none">
                <a:solidFill>
                  <a:srgbClr val="000000"/>
                </a:solidFill>
                <a:latin typeface="Calibri"/>
                <a:ea typeface="Calibri"/>
                <a:cs typeface="Calibri"/>
                <a:sym typeface="Calibri"/>
              </a:rPr>
              <a:t> In the landscape, a pond is perceived as a landscape element, individual or forming groups of independent ponds or ponds connected to each other by watercourses into a so-called pond system.</a:t>
            </a: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Calibri"/>
              <a:buNone/>
            </a:pPr>
            <a:r>
              <a:rPr lang="en-GB" sz="1800" b="0" i="0" u="none" strike="noStrike" cap="none">
                <a:solidFill>
                  <a:srgbClr val="000000"/>
                </a:solidFill>
                <a:latin typeface="Calibri"/>
                <a:ea typeface="Calibri"/>
                <a:cs typeface="Calibri"/>
                <a:sym typeface="Calibri"/>
              </a:rPr>
              <a:t> </a:t>
            </a:r>
            <a:r>
              <a:rPr lang="en-GB" sz="1800" b="1" i="0" u="none" strike="noStrike" cap="none">
                <a:solidFill>
                  <a:srgbClr val="000000"/>
                </a:solidFill>
                <a:latin typeface="Calibri"/>
                <a:ea typeface="Calibri"/>
                <a:cs typeface="Calibri"/>
                <a:sym typeface="Calibri"/>
              </a:rPr>
              <a:t>Functions of ponds:</a:t>
            </a: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Calibri"/>
              <a:buNone/>
            </a:pPr>
            <a:r>
              <a:rPr lang="en-GB" sz="1800" b="0" i="0" u="none" strike="noStrike" cap="none">
                <a:solidFill>
                  <a:srgbClr val="000000"/>
                </a:solidFill>
                <a:latin typeface="Calibri"/>
                <a:ea typeface="Calibri"/>
                <a:cs typeface="Calibri"/>
                <a:sym typeface="Calibri"/>
              </a:rPr>
              <a:t>1. Flood protection and water retention - the nature of the ponds, their number and area allows for the capture of a huge amount of water in flood situations,</a:t>
            </a: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Calibri"/>
              <a:buNone/>
            </a:pPr>
            <a:r>
              <a:rPr lang="en-GB" sz="1800" b="0" i="0" u="none" strike="noStrike" cap="none">
                <a:solidFill>
                  <a:srgbClr val="000000"/>
                </a:solidFill>
                <a:latin typeface="Calibri"/>
                <a:ea typeface="Calibri"/>
                <a:cs typeface="Calibri"/>
                <a:sym typeface="Calibri"/>
              </a:rPr>
              <a:t>2. Water supply in the landscape, influence on the micro climate - they retain and accumulate flowing surface water and  create a water supply in the landscape, serving all living organisms. Thanks to this ability, ecosystems with rich flora and fauna are created around the ponds,</a:t>
            </a: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Calibri"/>
              <a:buNone/>
            </a:pPr>
            <a:r>
              <a:rPr lang="en-GB" sz="1800" b="0" i="0" u="none" strike="noStrike" cap="none">
                <a:solidFill>
                  <a:srgbClr val="000000"/>
                </a:solidFill>
                <a:latin typeface="Calibri"/>
                <a:ea typeface="Calibri"/>
                <a:cs typeface="Calibri"/>
                <a:sym typeface="Calibri"/>
              </a:rPr>
              <a:t>3. Purification of surface water - accumulated water in the pond and its surroundings represents a stable environment in which a specific chain of biochemical processes occurs. At the same time, storage and decomposition processes, transformation of nutrients and substances take place here, food chains and mutual relations in the hierarchy of organisms living here are established. A special case is the so-called biological or stabilization ponds, which are built only for the purpose of purifying surface water.</a:t>
            </a: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SzPts val="1800"/>
              <a:buFont typeface="Arial"/>
              <a:buNone/>
            </a:pP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1800"/>
              <a:buFont typeface="Calibri"/>
              <a:buNone/>
            </a:pPr>
            <a:r>
              <a:rPr lang="en-GB" sz="1800" b="0" i="0" u="none" strike="noStrike" cap="none">
                <a:solidFill>
                  <a:srgbClr val="000000"/>
                </a:solidFill>
                <a:latin typeface="Calibri"/>
                <a:ea typeface="Calibri"/>
                <a:cs typeface="Calibri"/>
                <a:sym typeface="Calibri"/>
              </a:rPr>
              <a:t>Fire reservoirs were built in places of high accumulation of houses and water was used to extinguish fires in the inner city, but also outside it, e.g. when fighting forest fires.</a:t>
            </a: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SzPts val="2800"/>
              <a:buFont typeface="Arial"/>
              <a:buNone/>
            </a:pPr>
            <a:endParaRPr sz="2800" b="0" i="0" u="none" strike="noStrike" cap="none">
              <a:solidFill>
                <a:srgbClr val="000000"/>
              </a:solidFill>
              <a:latin typeface="Arial"/>
              <a:ea typeface="Arial"/>
              <a:cs typeface="Arial"/>
              <a:sym typeface="Arial"/>
            </a:endParaRPr>
          </a:p>
          <a:p>
            <a:pPr marL="216000" marR="0" lvl="0" indent="0" algn="just" rtl="0">
              <a:lnSpc>
                <a:spcPct val="115000"/>
              </a:lnSpc>
              <a:spcBef>
                <a:spcPts val="0"/>
              </a:spcBef>
              <a:spcAft>
                <a:spcPts val="0"/>
              </a:spcAft>
              <a:buSzPts val="2800"/>
              <a:buFont typeface="Arial"/>
              <a:buNone/>
            </a:pPr>
            <a:endParaRPr sz="2800" b="0" i="0" u="none" strike="noStrike" cap="none">
              <a:solidFill>
                <a:srgbClr val="000000"/>
              </a:solidFill>
              <a:latin typeface="Arial"/>
              <a:ea typeface="Arial"/>
              <a:cs typeface="Arial"/>
              <a:sym typeface="Arial"/>
            </a:endParaRPr>
          </a:p>
          <a:p>
            <a:pPr marL="216000" marR="0" lvl="0" indent="0" algn="just" rtl="0">
              <a:lnSpc>
                <a:spcPct val="115000"/>
              </a:lnSpc>
              <a:spcBef>
                <a:spcPts val="0"/>
              </a:spcBef>
              <a:spcAft>
                <a:spcPts val="0"/>
              </a:spcAft>
              <a:buSzPts val="1800"/>
              <a:buFont typeface="Arial"/>
              <a:buNone/>
            </a:pPr>
            <a:endParaRPr sz="1800" b="0" i="0" u="none" strike="noStrike" cap="none">
              <a:solidFill>
                <a:srgbClr val="000000"/>
              </a:solidFill>
              <a:latin typeface="Arial"/>
              <a:ea typeface="Arial"/>
              <a:cs typeface="Arial"/>
              <a:sym typeface="Arial"/>
            </a:endParaRPr>
          </a:p>
          <a:p>
            <a:pPr marL="216000" marR="0" lvl="0" indent="0" algn="just" rtl="0">
              <a:lnSpc>
                <a:spcPct val="100000"/>
              </a:lnSpc>
              <a:spcBef>
                <a:spcPts val="0"/>
              </a:spcBef>
              <a:spcAft>
                <a:spcPts val="0"/>
              </a:spcAft>
              <a:buSzPts val="1800"/>
              <a:buFont typeface="Arial"/>
              <a:buNone/>
            </a:pPr>
            <a:endParaRPr sz="1800" b="0" i="0" u="none" strike="noStrike" cap="none">
              <a:solidFill>
                <a:srgbClr val="000000"/>
              </a:solidFill>
              <a:latin typeface="Arial"/>
              <a:ea typeface="Arial"/>
              <a:cs typeface="Arial"/>
              <a:sym typeface="Arial"/>
            </a:endParaRPr>
          </a:p>
          <a:p>
            <a:pPr marL="216000" marR="0" lvl="0" indent="0" algn="just" rtl="0">
              <a:lnSpc>
                <a:spcPct val="100000"/>
              </a:lnSpc>
              <a:spcBef>
                <a:spcPts val="0"/>
              </a:spcBef>
              <a:spcAft>
                <a:spcPts val="0"/>
              </a:spcAft>
              <a:buSzPts val="1800"/>
              <a:buFont typeface="Arial"/>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14"/>
          <p:cNvSpPr txBox="1">
            <a:spLocks noGrp="1"/>
          </p:cNvSpPr>
          <p:nvPr>
            <p:ph type="subTitle" idx="4294967295"/>
          </p:nvPr>
        </p:nvSpPr>
        <p:spPr>
          <a:xfrm>
            <a:off x="751680" y="2520000"/>
            <a:ext cx="16455600" cy="5579640"/>
          </a:xfrm>
          <a:prstGeom prst="rect">
            <a:avLst/>
          </a:prstGeom>
          <a:noFill/>
          <a:ln>
            <a:noFill/>
          </a:ln>
        </p:spPr>
        <p:txBody>
          <a:bodyPr spcFirstLastPara="1" wrap="square" lIns="0" tIns="0" rIns="0" bIns="0" anchor="t" anchorCtr="0">
            <a:noAutofit/>
          </a:bodyPr>
          <a:lstStyle/>
          <a:p>
            <a:pPr marL="0" marR="0" lvl="0" indent="0" algn="just" rtl="0">
              <a:lnSpc>
                <a:spcPct val="100000"/>
              </a:lnSpc>
              <a:spcBef>
                <a:spcPts val="0"/>
              </a:spcBef>
              <a:spcAft>
                <a:spcPts val="0"/>
              </a:spcAft>
              <a:buNone/>
            </a:pPr>
            <a:r>
              <a:rPr lang="en-GB" sz="2800" b="1" i="0" u="none" strike="noStrike" cap="none">
                <a:solidFill>
                  <a:srgbClr val="000000"/>
                </a:solidFill>
                <a:latin typeface="Calibri"/>
                <a:ea typeface="Calibri"/>
                <a:cs typeface="Calibri"/>
                <a:sym typeface="Calibri"/>
              </a:rPr>
              <a:t>Home small lakes, rain bed, aquaponics and hydroponics</a:t>
            </a:r>
            <a:endParaRPr sz="2800" b="0" i="0" u="none" strike="noStrike" cap="none">
              <a:solidFill>
                <a:srgbClr val="000000"/>
              </a:solidFill>
              <a:latin typeface="Arial"/>
              <a:ea typeface="Arial"/>
              <a:cs typeface="Arial"/>
              <a:sym typeface="Arial"/>
            </a:endParaRPr>
          </a:p>
          <a:p>
            <a:pPr marL="0" marR="0" lvl="0" indent="0" algn="just" rtl="0">
              <a:lnSpc>
                <a:spcPct val="100000"/>
              </a:lnSpc>
              <a:spcBef>
                <a:spcPts val="201"/>
              </a:spcBef>
              <a:spcAft>
                <a:spcPts val="0"/>
              </a:spcAft>
              <a:buNone/>
            </a:pPr>
            <a:r>
              <a:rPr lang="en-GB" sz="1800" b="1" i="0" u="sng" strike="noStrike" cap="none">
                <a:solidFill>
                  <a:srgbClr val="000000"/>
                </a:solidFill>
                <a:latin typeface="Calibri"/>
                <a:ea typeface="Calibri"/>
                <a:cs typeface="Calibri"/>
                <a:sym typeface="Calibri"/>
              </a:rPr>
              <a:t> Home-made natural small lakes</a:t>
            </a:r>
            <a:endParaRPr sz="1800" b="0" i="0" u="none" strike="noStrike" cap="none">
              <a:solidFill>
                <a:srgbClr val="000000"/>
              </a:solidFill>
              <a:latin typeface="Arial"/>
              <a:ea typeface="Arial"/>
              <a:cs typeface="Arial"/>
              <a:sym typeface="Arial"/>
            </a:endParaRPr>
          </a:p>
          <a:p>
            <a:pPr marL="0" marR="0" lvl="0" indent="0" algn="just" rtl="0">
              <a:lnSpc>
                <a:spcPct val="115000"/>
              </a:lnSpc>
              <a:spcBef>
                <a:spcPts val="201"/>
              </a:spcBef>
              <a:spcAft>
                <a:spcPts val="0"/>
              </a:spcAft>
              <a:buNone/>
            </a:pPr>
            <a:r>
              <a:rPr lang="en-GB" sz="2000" b="0" i="0" u="none" strike="noStrike" cap="none">
                <a:solidFill>
                  <a:srgbClr val="000000"/>
                </a:solidFill>
                <a:latin typeface="Calibri"/>
                <a:ea typeface="Calibri"/>
                <a:cs typeface="Calibri"/>
                <a:sym typeface="Calibri"/>
              </a:rPr>
              <a:t>are becoming increasingly popular, often replacing "blue pools". They increase the biodiversity of the environment, improve the micro-climate and often provide a pleasant swimming experience. The main reason people get a garden pond is that it brings life into the garden. With a body of water, various small animals will soon move into your garden, which in turn will attract larger animals.</a:t>
            </a:r>
            <a:endParaRPr sz="2000" b="0" i="0" u="none" strike="noStrike" cap="none">
              <a:solidFill>
                <a:srgbClr val="000000"/>
              </a:solidFill>
              <a:latin typeface="Arial"/>
              <a:ea typeface="Arial"/>
              <a:cs typeface="Arial"/>
              <a:sym typeface="Arial"/>
            </a:endParaRPr>
          </a:p>
          <a:p>
            <a:pPr marL="0" marR="0" lvl="0" indent="0" algn="just" rtl="0">
              <a:lnSpc>
                <a:spcPct val="115000"/>
              </a:lnSpc>
              <a:spcBef>
                <a:spcPts val="201"/>
              </a:spcBef>
              <a:spcAft>
                <a:spcPts val="0"/>
              </a:spcAft>
              <a:buNone/>
            </a:pPr>
            <a:endParaRPr sz="1800" b="0" i="0" u="none" strike="noStrike" cap="none">
              <a:solidFill>
                <a:srgbClr val="000000"/>
              </a:solidFill>
              <a:latin typeface="Arial"/>
              <a:ea typeface="Arial"/>
              <a:cs typeface="Arial"/>
              <a:sym typeface="Arial"/>
            </a:endParaRPr>
          </a:p>
          <a:p>
            <a:pPr marL="0" marR="0" lvl="0" indent="0" algn="just" rtl="0">
              <a:lnSpc>
                <a:spcPct val="115000"/>
              </a:lnSpc>
              <a:spcBef>
                <a:spcPts val="201"/>
              </a:spcBef>
              <a:spcAft>
                <a:spcPts val="0"/>
              </a:spcAft>
              <a:buNone/>
            </a:pPr>
            <a:endParaRPr sz="1800" b="0" i="0" u="none" strike="noStrike" cap="none">
              <a:solidFill>
                <a:srgbClr val="000000"/>
              </a:solidFill>
              <a:latin typeface="Arial"/>
              <a:ea typeface="Arial"/>
              <a:cs typeface="Arial"/>
              <a:sym typeface="Arial"/>
            </a:endParaRPr>
          </a:p>
          <a:p>
            <a:pPr marL="0" marR="0" lvl="0" indent="0" algn="just" rtl="0">
              <a:lnSpc>
                <a:spcPct val="115000"/>
              </a:lnSpc>
              <a:spcBef>
                <a:spcPts val="201"/>
              </a:spcBef>
              <a:spcAft>
                <a:spcPts val="0"/>
              </a:spcAft>
              <a:buNone/>
            </a:pPr>
            <a:endParaRPr sz="1800" b="0" i="0" u="none" strike="noStrike" cap="none">
              <a:solidFill>
                <a:srgbClr val="000000"/>
              </a:solidFill>
              <a:latin typeface="Arial"/>
              <a:ea typeface="Arial"/>
              <a:cs typeface="Arial"/>
              <a:sym typeface="Arial"/>
            </a:endParaRPr>
          </a:p>
          <a:p>
            <a:pPr marL="0" marR="0" lvl="0" indent="0" algn="just" rtl="0">
              <a:lnSpc>
                <a:spcPct val="115000"/>
              </a:lnSpc>
              <a:spcBef>
                <a:spcPts val="201"/>
              </a:spcBef>
              <a:spcAft>
                <a:spcPts val="0"/>
              </a:spcAft>
              <a:buNone/>
            </a:pPr>
            <a:endParaRPr sz="1800" b="0" i="0" u="none" strike="noStrike" cap="none">
              <a:solidFill>
                <a:srgbClr val="000000"/>
              </a:solidFill>
              <a:latin typeface="Arial"/>
              <a:ea typeface="Arial"/>
              <a:cs typeface="Arial"/>
              <a:sym typeface="Arial"/>
            </a:endParaRPr>
          </a:p>
          <a:p>
            <a:pPr marL="216000" marR="0" lvl="0" indent="0" algn="just" rtl="0">
              <a:lnSpc>
                <a:spcPct val="115000"/>
              </a:lnSpc>
              <a:spcBef>
                <a:spcPts val="0"/>
              </a:spcBef>
              <a:spcAft>
                <a:spcPts val="0"/>
              </a:spcAft>
              <a:buNone/>
            </a:pPr>
            <a:endParaRPr sz="2800" b="0" i="0" u="none" strike="noStrike" cap="none">
              <a:solidFill>
                <a:srgbClr val="000000"/>
              </a:solidFill>
              <a:latin typeface="Arial"/>
              <a:ea typeface="Arial"/>
              <a:cs typeface="Arial"/>
              <a:sym typeface="Arial"/>
            </a:endParaRPr>
          </a:p>
          <a:p>
            <a:pPr marL="216000" marR="0" lvl="0" indent="0" algn="just" rtl="0">
              <a:lnSpc>
                <a:spcPct val="115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216000" marR="0" lvl="0" indent="0" algn="just"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216000" marR="0" lvl="0" indent="0" algn="just"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pic>
        <p:nvPicPr>
          <p:cNvPr id="638" name="Google Shape;638;p14"/>
          <p:cNvPicPr preferRelativeResize="0"/>
          <p:nvPr/>
        </p:nvPicPr>
        <p:blipFill rotWithShape="1">
          <a:blip r:embed="rId3">
            <a:alphaModFix/>
          </a:blip>
          <a:srcRect/>
          <a:stretch/>
        </p:blipFill>
        <p:spPr>
          <a:xfrm>
            <a:off x="6467040" y="4680000"/>
            <a:ext cx="5952600" cy="377964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15"/>
          <p:cNvSpPr txBox="1">
            <a:spLocks noGrp="1"/>
          </p:cNvSpPr>
          <p:nvPr>
            <p:ph type="body" idx="4294967295"/>
          </p:nvPr>
        </p:nvSpPr>
        <p:spPr>
          <a:xfrm>
            <a:off x="8173440" y="2340000"/>
            <a:ext cx="9538560" cy="1979640"/>
          </a:xfrm>
          <a:prstGeom prst="rect">
            <a:avLst/>
          </a:prstGeom>
          <a:noFill/>
          <a:ln>
            <a:noFill/>
          </a:ln>
        </p:spPr>
        <p:txBody>
          <a:bodyPr spcFirstLastPara="1" wrap="square" lIns="0" tIns="0" rIns="0" bIns="0" anchor="t" anchorCtr="0">
            <a:normAutofit lnSpcReduction="9999"/>
          </a:bodyPr>
          <a:lstStyle/>
          <a:p>
            <a:pPr marL="432000" marR="0" lvl="0" indent="-324000" algn="just" rtl="0">
              <a:lnSpc>
                <a:spcPct val="100000"/>
              </a:lnSpc>
              <a:spcBef>
                <a:spcPts val="0"/>
              </a:spcBef>
              <a:spcAft>
                <a:spcPts val="0"/>
              </a:spcAft>
              <a:buClr>
                <a:srgbClr val="000000"/>
              </a:buClr>
              <a:buSzPts val="900"/>
              <a:buFont typeface="Noto Sans Symbols"/>
              <a:buChar char="●"/>
            </a:pPr>
            <a:r>
              <a:rPr lang="en-GB" sz="2000" b="1" i="0" u="sng" strike="noStrike" cap="none">
                <a:solidFill>
                  <a:srgbClr val="000000"/>
                </a:solidFill>
                <a:latin typeface="Calibri"/>
                <a:ea typeface="Calibri"/>
                <a:cs typeface="Calibri"/>
                <a:sym typeface="Calibri"/>
              </a:rPr>
              <a:t>Rain bed</a:t>
            </a:r>
            <a:endParaRPr sz="2000" b="0" i="0" u="none" strike="noStrike" cap="none">
              <a:solidFill>
                <a:srgbClr val="000000"/>
              </a:solidFill>
              <a:latin typeface="Arial"/>
              <a:ea typeface="Arial"/>
              <a:cs typeface="Arial"/>
              <a:sym typeface="Arial"/>
            </a:endParaRPr>
          </a:p>
          <a:p>
            <a:pPr marL="432000" marR="0" lvl="0" indent="0" algn="just" rtl="0">
              <a:lnSpc>
                <a:spcPct val="100000"/>
              </a:lnSpc>
              <a:spcBef>
                <a:spcPts val="1417"/>
              </a:spcBef>
              <a:spcAft>
                <a:spcPts val="0"/>
              </a:spcAft>
              <a:buClr>
                <a:srgbClr val="000000"/>
              </a:buClr>
              <a:buSzPts val="2000"/>
              <a:buFont typeface="Calibri"/>
              <a:buNone/>
            </a:pPr>
            <a:r>
              <a:rPr lang="en-GB" sz="2000" b="0" i="0" u="none" strike="noStrike" cap="none">
                <a:solidFill>
                  <a:srgbClr val="000000"/>
                </a:solidFill>
                <a:latin typeface="Calibri"/>
                <a:ea typeface="Calibri"/>
                <a:cs typeface="Calibri"/>
                <a:sym typeface="Calibri"/>
              </a:rPr>
              <a:t>A rain bed is a natural or man made in the landscape where the  excess water from the roofs, pavements and paved areas runoff during the rainfall. The soil in the bed should be very permeable so the excess standing water is absorbed as soon as possible. The rainwater will be cleansed by the plant roots and the soil will reach the ground without contamination.</a:t>
            </a:r>
            <a:endParaRPr sz="2000" b="0" i="0" u="none" strike="noStrike" cap="none">
              <a:solidFill>
                <a:srgbClr val="000000"/>
              </a:solidFill>
              <a:latin typeface="Arial"/>
              <a:ea typeface="Arial"/>
              <a:cs typeface="Arial"/>
              <a:sym typeface="Arial"/>
            </a:endParaRPr>
          </a:p>
        </p:txBody>
      </p:sp>
      <p:pic>
        <p:nvPicPr>
          <p:cNvPr id="644" name="Google Shape;644;p15"/>
          <p:cNvPicPr preferRelativeResize="0"/>
          <p:nvPr/>
        </p:nvPicPr>
        <p:blipFill rotWithShape="1">
          <a:blip r:embed="rId3">
            <a:alphaModFix/>
          </a:blip>
          <a:srcRect/>
          <a:stretch/>
        </p:blipFill>
        <p:spPr>
          <a:xfrm>
            <a:off x="2230560" y="2452320"/>
            <a:ext cx="3075840" cy="2755080"/>
          </a:xfrm>
          <a:prstGeom prst="rect">
            <a:avLst/>
          </a:prstGeom>
          <a:noFill/>
          <a:ln>
            <a:noFill/>
          </a:ln>
        </p:spPr>
      </p:pic>
      <p:sp>
        <p:nvSpPr>
          <p:cNvPr id="645" name="Google Shape;645;p15"/>
          <p:cNvSpPr/>
          <p:nvPr/>
        </p:nvSpPr>
        <p:spPr>
          <a:xfrm>
            <a:off x="8629200" y="4320000"/>
            <a:ext cx="9379080" cy="4114440"/>
          </a:xfrm>
          <a:prstGeom prst="rect">
            <a:avLst/>
          </a:prstGeom>
          <a:noFill/>
          <a:ln>
            <a:noFill/>
          </a:ln>
        </p:spPr>
        <p:txBody>
          <a:bodyPr spcFirstLastPara="1" wrap="square" lIns="90000" tIns="45000" rIns="90000" bIns="45000" anchor="t" anchorCtr="0">
            <a:noAutofit/>
          </a:bodyPr>
          <a:lstStyle/>
          <a:p>
            <a:pPr marL="0" marR="0" lvl="0" indent="0" algn="just" rtl="0">
              <a:lnSpc>
                <a:spcPct val="100000"/>
              </a:lnSpc>
              <a:spcBef>
                <a:spcPts val="0"/>
              </a:spcBef>
              <a:spcAft>
                <a:spcPts val="0"/>
              </a:spcAft>
              <a:buNone/>
            </a:pPr>
            <a:r>
              <a:rPr lang="en-GB" sz="2000" b="1" u="sng" strike="noStrike">
                <a:solidFill>
                  <a:srgbClr val="2D2D2D"/>
                </a:solidFill>
                <a:latin typeface="Calibri"/>
                <a:ea typeface="Calibri"/>
                <a:cs typeface="Calibri"/>
                <a:sym typeface="Calibri"/>
              </a:rPr>
              <a:t>Aquaponics, hydroponics</a:t>
            </a:r>
            <a:endParaRPr sz="2000" b="0"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2000" b="0" u="none" strike="noStrike">
                <a:solidFill>
                  <a:srgbClr val="000000"/>
                </a:solidFill>
                <a:latin typeface="Calibri"/>
                <a:ea typeface="Calibri"/>
                <a:cs typeface="Calibri"/>
                <a:sym typeface="Calibri"/>
              </a:rPr>
              <a:t>Aquaponics is the deliberate breeding of fish and the subsequente use of the water to grow plants. Hydroponics is the growing of plants in aqueous solution. The use of the water for the food production is maximiazed. The principle is to combine aquaculture,i.e. fish farming and hydroponic cultivation meaning growing plants in a nutrient solution.</a:t>
            </a:r>
            <a:endParaRPr sz="2000" b="0"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2000" b="0" u="none" strike="noStrike">
                <a:solidFill>
                  <a:srgbClr val="2D2D2D"/>
                </a:solidFill>
                <a:latin typeface="Calibri"/>
                <a:ea typeface="Calibri"/>
                <a:cs typeface="Calibri"/>
                <a:sym typeface="Calibri"/>
              </a:rPr>
              <a:t> The production of plants and fish is several times higher than under normal conditions. The principle is to combine aquaculture, i.e. fish farming, and hydroponic cultivation, i.e. growing plants in a nutrient solution. In aquaponics we also make beneficial use of micro-organisms that help with the transformation of substances and thus enable the two systems to be linked. This symbiosis is beneficial for the coexistence of all these organisms. With aquaponics we can keep both food and ornamental fish. The same applies to growing plants, we can grow plants for consumption such as lettuce, tomatoes, cucumbers, herbs or ornamental flowers. From a global point of view, the most common combination is the cultivation of Nile tilapia in combination with the cultivation of salads or herbs.</a:t>
            </a:r>
            <a:endParaRPr sz="2000" b="0" u="none" strike="noStrike">
              <a:solidFill>
                <a:srgbClr val="000000"/>
              </a:solidFill>
              <a:latin typeface="Arial"/>
              <a:ea typeface="Arial"/>
              <a:cs typeface="Arial"/>
              <a:sym typeface="Arial"/>
            </a:endParaRPr>
          </a:p>
        </p:txBody>
      </p:sp>
      <p:pic>
        <p:nvPicPr>
          <p:cNvPr id="646" name="Google Shape;646;p15"/>
          <p:cNvPicPr preferRelativeResize="0"/>
          <p:nvPr/>
        </p:nvPicPr>
        <p:blipFill rotWithShape="1">
          <a:blip r:embed="rId4">
            <a:alphaModFix/>
          </a:blip>
          <a:srcRect/>
          <a:stretch/>
        </p:blipFill>
        <p:spPr>
          <a:xfrm>
            <a:off x="2181600" y="5482800"/>
            <a:ext cx="6120720" cy="3259440"/>
          </a:xfrm>
          <a:prstGeom prst="rect">
            <a:avLst/>
          </a:prstGeom>
          <a:noFill/>
          <a:ln>
            <a:noFill/>
          </a:ln>
        </p:spPr>
      </p:pic>
      <p:pic>
        <p:nvPicPr>
          <p:cNvPr id="647" name="Google Shape;647;p15"/>
          <p:cNvPicPr preferRelativeResize="0"/>
          <p:nvPr/>
        </p:nvPicPr>
        <p:blipFill rotWithShape="1">
          <a:blip r:embed="rId5">
            <a:alphaModFix/>
          </a:blip>
          <a:srcRect/>
          <a:stretch/>
        </p:blipFill>
        <p:spPr>
          <a:xfrm>
            <a:off x="5491080" y="2458800"/>
            <a:ext cx="2855880" cy="269784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16"/>
          <p:cNvSpPr/>
          <p:nvPr/>
        </p:nvSpPr>
        <p:spPr>
          <a:xfrm>
            <a:off x="171000" y="2548440"/>
            <a:ext cx="8814240" cy="611136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GB" sz="2800" b="1" u="none" strike="noStrike">
                <a:solidFill>
                  <a:srgbClr val="000000"/>
                </a:solidFill>
                <a:latin typeface="Times New Roman"/>
                <a:ea typeface="Times New Roman"/>
                <a:cs typeface="Times New Roman"/>
                <a:sym typeface="Times New Roman"/>
              </a:rPr>
              <a:t> </a:t>
            </a:r>
            <a:r>
              <a:rPr lang="en-GB" sz="2800" b="1" u="none" strike="noStrike">
                <a:solidFill>
                  <a:srgbClr val="5EB91E"/>
                </a:solidFill>
                <a:latin typeface="Helvetica Neue"/>
                <a:ea typeface="Helvetica Neue"/>
                <a:cs typeface="Helvetica Neue"/>
                <a:sym typeface="Helvetica Neue"/>
              </a:rPr>
              <a:t>Recommendation</a:t>
            </a:r>
            <a:endParaRPr sz="28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2800" b="1" u="none" strike="noStrike">
                <a:solidFill>
                  <a:srgbClr val="000000"/>
                </a:solidFill>
                <a:latin typeface="Calibri"/>
                <a:ea typeface="Calibri"/>
                <a:cs typeface="Calibri"/>
                <a:sym typeface="Calibri"/>
              </a:rPr>
              <a:t>  Do’s and don’ts</a:t>
            </a:r>
            <a:endParaRPr sz="28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8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0" u="none" strike="noStrike">
              <a:solidFill>
                <a:srgbClr val="000000"/>
              </a:solidFill>
              <a:latin typeface="Arial"/>
              <a:ea typeface="Arial"/>
              <a:cs typeface="Arial"/>
              <a:sym typeface="Arial"/>
            </a:endParaRPr>
          </a:p>
        </p:txBody>
      </p:sp>
      <p:sp>
        <p:nvSpPr>
          <p:cNvPr id="653" name="Google Shape;653;p16"/>
          <p:cNvSpPr/>
          <p:nvPr/>
        </p:nvSpPr>
        <p:spPr>
          <a:xfrm>
            <a:off x="765360" y="4623840"/>
            <a:ext cx="8724600" cy="3367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GB" sz="2000" b="1" u="none" strike="noStrike">
                <a:solidFill>
                  <a:srgbClr val="000000"/>
                </a:solidFill>
                <a:latin typeface="Calibri"/>
                <a:ea typeface="Calibri"/>
                <a:cs typeface="Calibri"/>
                <a:sym typeface="Calibri"/>
              </a:rPr>
              <a:t>1. The establishment of</a:t>
            </a:r>
            <a:r>
              <a:rPr lang="en-GB" sz="2000" b="0" u="none" strike="noStrike">
                <a:solidFill>
                  <a:srgbClr val="000000"/>
                </a:solidFill>
                <a:latin typeface="Calibri"/>
                <a:ea typeface="Calibri"/>
                <a:cs typeface="Calibri"/>
                <a:sym typeface="Calibri"/>
              </a:rPr>
              <a:t> garden ponds and rain beds increases the biodiversity of the environment, improves the micro climate and prevents water runoff.</a:t>
            </a:r>
            <a:endParaRPr sz="20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0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2000" b="1" u="none" strike="noStrike">
                <a:solidFill>
                  <a:srgbClr val="000000"/>
                </a:solidFill>
                <a:latin typeface="Calibri"/>
                <a:ea typeface="Calibri"/>
                <a:cs typeface="Calibri"/>
                <a:sym typeface="Calibri"/>
              </a:rPr>
              <a:t>2. With the help </a:t>
            </a:r>
            <a:r>
              <a:rPr lang="en-GB" sz="2000" b="0" u="none" strike="noStrike">
                <a:solidFill>
                  <a:srgbClr val="000000"/>
                </a:solidFill>
                <a:latin typeface="Calibri"/>
                <a:ea typeface="Calibri"/>
                <a:cs typeface="Calibri"/>
                <a:sym typeface="Calibri"/>
              </a:rPr>
              <a:t>of aquaponics and hydroponics, we can have a productive garden even in city apartments and on balconies.</a:t>
            </a:r>
            <a:endParaRPr sz="20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0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2000" b="1" u="none" strike="noStrike">
                <a:solidFill>
                  <a:srgbClr val="000000"/>
                </a:solidFill>
                <a:latin typeface="Calibri"/>
                <a:ea typeface="Calibri"/>
                <a:cs typeface="Calibri"/>
                <a:sym typeface="Calibri"/>
              </a:rPr>
              <a:t>3</a:t>
            </a:r>
            <a:r>
              <a:rPr lang="en-GB" sz="2000" b="0" u="none" strike="noStrike">
                <a:solidFill>
                  <a:srgbClr val="000000"/>
                </a:solidFill>
                <a:latin typeface="Calibri"/>
                <a:ea typeface="Calibri"/>
                <a:cs typeface="Calibri"/>
                <a:sym typeface="Calibri"/>
              </a:rPr>
              <a:t>. </a:t>
            </a:r>
            <a:r>
              <a:rPr lang="en-GB" sz="2000" b="1" u="none" strike="noStrike">
                <a:solidFill>
                  <a:srgbClr val="000000"/>
                </a:solidFill>
                <a:latin typeface="Calibri"/>
                <a:ea typeface="Calibri"/>
                <a:cs typeface="Calibri"/>
                <a:sym typeface="Calibri"/>
              </a:rPr>
              <a:t>Tanks, lakes, ponds</a:t>
            </a:r>
            <a:r>
              <a:rPr lang="en-GB" sz="2000" b="0" u="none" strike="noStrike">
                <a:solidFill>
                  <a:srgbClr val="000000"/>
                </a:solidFill>
                <a:latin typeface="Calibri"/>
                <a:ea typeface="Calibri"/>
                <a:cs typeface="Calibri"/>
                <a:sym typeface="Calibri"/>
              </a:rPr>
              <a:t> increase air humidity, clean the air and reduce extreme temperatures in urban areas.</a:t>
            </a:r>
            <a:endParaRPr sz="2000" b="0"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2000" b="0" u="none" strike="noStrike">
              <a:solidFill>
                <a:srgbClr val="000000"/>
              </a:solidFill>
              <a:latin typeface="Arial"/>
              <a:ea typeface="Arial"/>
              <a:cs typeface="Arial"/>
              <a:sym typeface="Arial"/>
            </a:endParaRPr>
          </a:p>
        </p:txBody>
      </p:sp>
      <p:sp>
        <p:nvSpPr>
          <p:cNvPr id="654" name="Google Shape;654;p16"/>
          <p:cNvSpPr/>
          <p:nvPr/>
        </p:nvSpPr>
        <p:spPr>
          <a:xfrm>
            <a:off x="9642960" y="4575600"/>
            <a:ext cx="8349840" cy="3367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GB" sz="2000" b="1" u="none" strike="noStrike">
                <a:solidFill>
                  <a:srgbClr val="000000"/>
                </a:solidFill>
                <a:latin typeface="Calibri"/>
                <a:ea typeface="Calibri"/>
                <a:cs typeface="Calibri"/>
                <a:sym typeface="Calibri"/>
              </a:rPr>
              <a:t>1. Elimination </a:t>
            </a:r>
            <a:r>
              <a:rPr lang="en-GB" sz="2000" b="0" u="none" strike="noStrike">
                <a:solidFill>
                  <a:srgbClr val="000000"/>
                </a:solidFill>
                <a:latin typeface="Calibri"/>
                <a:ea typeface="Calibri"/>
                <a:cs typeface="Calibri"/>
                <a:sym typeface="Calibri"/>
              </a:rPr>
              <a:t>of small water areas (wetlands and waterlogged habitats) as a result of land reclamation.</a:t>
            </a:r>
            <a:endParaRPr sz="20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0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2000" b="1" u="none" strike="noStrike">
                <a:solidFill>
                  <a:srgbClr val="000000"/>
                </a:solidFill>
                <a:latin typeface="Calibri"/>
                <a:ea typeface="Calibri"/>
                <a:cs typeface="Calibri"/>
                <a:sym typeface="Calibri"/>
              </a:rPr>
              <a:t>2. A large amount of water </a:t>
            </a:r>
            <a:r>
              <a:rPr lang="en-GB" sz="2000" b="0" u="none" strike="noStrike">
                <a:solidFill>
                  <a:srgbClr val="000000"/>
                </a:solidFill>
                <a:latin typeface="Calibri"/>
                <a:ea typeface="Calibri"/>
                <a:cs typeface="Calibri"/>
                <a:sym typeface="Calibri"/>
              </a:rPr>
              <a:t>in the landscape (garden) can oversaturate the sorption capacity of the soil and cause it becomes more permanently wet.</a:t>
            </a:r>
            <a:endParaRPr sz="20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0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2000" b="1" u="none" strike="noStrike">
                <a:solidFill>
                  <a:srgbClr val="000000"/>
                </a:solidFill>
                <a:latin typeface="Calibri"/>
                <a:ea typeface="Calibri"/>
                <a:cs typeface="Calibri"/>
                <a:sym typeface="Calibri"/>
              </a:rPr>
              <a:t>3</a:t>
            </a:r>
            <a:r>
              <a:rPr lang="en-GB" sz="2000" b="0" u="none" strike="noStrike">
                <a:solidFill>
                  <a:srgbClr val="000000"/>
                </a:solidFill>
                <a:latin typeface="Calibri"/>
                <a:ea typeface="Calibri"/>
                <a:cs typeface="Calibri"/>
                <a:sym typeface="Calibri"/>
              </a:rPr>
              <a:t>. </a:t>
            </a:r>
            <a:r>
              <a:rPr lang="en-GB" sz="2000" b="1" u="none" strike="noStrike">
                <a:solidFill>
                  <a:srgbClr val="000000"/>
                </a:solidFill>
                <a:latin typeface="Calibri"/>
                <a:ea typeface="Calibri"/>
                <a:cs typeface="Calibri"/>
                <a:sym typeface="Calibri"/>
              </a:rPr>
              <a:t>Don´t use</a:t>
            </a:r>
            <a:r>
              <a:rPr lang="en-GB" sz="2000" b="0" u="none" strike="noStrike">
                <a:solidFill>
                  <a:srgbClr val="000000"/>
                </a:solidFill>
                <a:latin typeface="Calibri"/>
                <a:ea typeface="Calibri"/>
                <a:cs typeface="Calibri"/>
                <a:sym typeface="Calibri"/>
              </a:rPr>
              <a:t> containers that were previously used to store chemicals to collect rainwater. </a:t>
            </a:r>
            <a:endParaRPr sz="2000" b="0"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2000" b="0" u="none" strike="noStrike">
              <a:solidFill>
                <a:srgbClr val="000000"/>
              </a:solidFill>
              <a:latin typeface="Arial"/>
              <a:ea typeface="Arial"/>
              <a:cs typeface="Arial"/>
              <a:sym typeface="Arial"/>
            </a:endParaRPr>
          </a:p>
        </p:txBody>
      </p:sp>
      <p:pic>
        <p:nvPicPr>
          <p:cNvPr id="655" name="Google Shape;655;p16"/>
          <p:cNvPicPr preferRelativeResize="0"/>
          <p:nvPr/>
        </p:nvPicPr>
        <p:blipFill rotWithShape="1">
          <a:blip r:embed="rId3">
            <a:alphaModFix/>
          </a:blip>
          <a:srcRect/>
          <a:stretch/>
        </p:blipFill>
        <p:spPr>
          <a:xfrm>
            <a:off x="4643280" y="2939040"/>
            <a:ext cx="1387800" cy="1216440"/>
          </a:xfrm>
          <a:prstGeom prst="rect">
            <a:avLst/>
          </a:prstGeom>
          <a:noFill/>
          <a:ln>
            <a:noFill/>
          </a:ln>
        </p:spPr>
      </p:pic>
      <p:pic>
        <p:nvPicPr>
          <p:cNvPr id="656" name="Google Shape;656;p16"/>
          <p:cNvPicPr preferRelativeResize="0"/>
          <p:nvPr/>
        </p:nvPicPr>
        <p:blipFill rotWithShape="1">
          <a:blip r:embed="rId4">
            <a:alphaModFix/>
          </a:blip>
          <a:srcRect/>
          <a:stretch/>
        </p:blipFill>
        <p:spPr>
          <a:xfrm>
            <a:off x="11524320" y="3093480"/>
            <a:ext cx="1816560" cy="104508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17"/>
          <p:cNvSpPr txBox="1">
            <a:spLocks noGrp="1"/>
          </p:cNvSpPr>
          <p:nvPr>
            <p:ph type="title"/>
          </p:nvPr>
        </p:nvSpPr>
        <p:spPr>
          <a:xfrm>
            <a:off x="767880" y="2527200"/>
            <a:ext cx="4308840" cy="101916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5EB91E"/>
              </a:buClr>
              <a:buSzPts val="4000"/>
              <a:buFont typeface="Helvetica Neue"/>
              <a:buNone/>
            </a:pPr>
            <a:r>
              <a:rPr lang="en-GB" sz="4000" b="1" u="none" strike="noStrike">
                <a:solidFill>
                  <a:srgbClr val="5EB91E"/>
                </a:solidFill>
                <a:latin typeface="Helvetica Neue"/>
                <a:ea typeface="Helvetica Neue"/>
                <a:cs typeface="Helvetica Neue"/>
                <a:sym typeface="Helvetica Neue"/>
              </a:rPr>
              <a:t>4 Irrigation</a:t>
            </a:r>
            <a:endParaRPr sz="4000" b="0" u="none" strike="noStrike">
              <a:solidFill>
                <a:srgbClr val="000000"/>
              </a:solidFill>
              <a:latin typeface="Arial"/>
              <a:ea typeface="Arial"/>
              <a:cs typeface="Arial"/>
              <a:sym typeface="Arial"/>
            </a:endParaRPr>
          </a:p>
        </p:txBody>
      </p:sp>
      <p:sp>
        <p:nvSpPr>
          <p:cNvPr id="662" name="Google Shape;662;p17"/>
          <p:cNvSpPr txBox="1">
            <a:spLocks noGrp="1"/>
          </p:cNvSpPr>
          <p:nvPr>
            <p:ph type="subTitle" idx="4294967295"/>
          </p:nvPr>
        </p:nvSpPr>
        <p:spPr>
          <a:xfrm>
            <a:off x="393480" y="3302280"/>
            <a:ext cx="17660520" cy="2914560"/>
          </a:xfrm>
          <a:prstGeom prst="rect">
            <a:avLst/>
          </a:prstGeom>
          <a:noFill/>
          <a:ln>
            <a:noFill/>
          </a:ln>
        </p:spPr>
        <p:txBody>
          <a:bodyPr spcFirstLastPara="1" wrap="square" lIns="0" tIns="0" rIns="0" bIns="0" anchor="t" anchorCtr="0">
            <a:noAutofit/>
          </a:bodyPr>
          <a:lstStyle/>
          <a:p>
            <a:pPr marL="0" marR="0" lvl="0" indent="0" algn="just" rtl="0">
              <a:lnSpc>
                <a:spcPct val="100000"/>
              </a:lnSpc>
              <a:spcBef>
                <a:spcPts val="0"/>
              </a:spcBef>
              <a:spcAft>
                <a:spcPts val="0"/>
              </a:spcAft>
              <a:buClr>
                <a:srgbClr val="000000"/>
              </a:buClr>
              <a:buSzPts val="2800"/>
              <a:buFont typeface="Calibri"/>
              <a:buNone/>
            </a:pPr>
            <a:r>
              <a:rPr lang="en-GB" sz="2800" b="1" i="0" u="none" strike="noStrike" cap="none">
                <a:solidFill>
                  <a:srgbClr val="000000"/>
                </a:solidFill>
                <a:latin typeface="Calibri"/>
                <a:ea typeface="Calibri"/>
                <a:cs typeface="Calibri"/>
                <a:sym typeface="Calibri"/>
              </a:rPr>
              <a:t>Irrigation and plant maintenance in populated areas and around the houses</a:t>
            </a:r>
            <a:endParaRPr sz="2800" b="0" i="0" u="none" strike="noStrike" cap="none">
              <a:solidFill>
                <a:srgbClr val="000000"/>
              </a:solidFill>
              <a:latin typeface="Arial"/>
              <a:ea typeface="Arial"/>
              <a:cs typeface="Arial"/>
              <a:sym typeface="Arial"/>
            </a:endParaRPr>
          </a:p>
          <a:p>
            <a:pPr marL="0" marR="0" lvl="0" indent="0" algn="just" rtl="0">
              <a:lnSpc>
                <a:spcPct val="115000"/>
              </a:lnSpc>
              <a:spcBef>
                <a:spcPts val="0"/>
              </a:spcBef>
              <a:spcAft>
                <a:spcPts val="0"/>
              </a:spcAft>
              <a:buClr>
                <a:srgbClr val="2D2D2D"/>
              </a:buClr>
              <a:buSzPts val="1800"/>
              <a:buFont typeface="Calibri"/>
              <a:buNone/>
            </a:pPr>
            <a:r>
              <a:rPr lang="en-GB" sz="1800" b="0" i="0" u="none" strike="noStrike" cap="none">
                <a:solidFill>
                  <a:srgbClr val="2D2D2D"/>
                </a:solidFill>
                <a:latin typeface="Calibri"/>
                <a:ea typeface="Calibri"/>
                <a:cs typeface="Calibri"/>
                <a:sym typeface="Calibri"/>
              </a:rPr>
              <a:t>When irrigating public areas and parks, an automatic irrigation system is most often used to irrigate lawn areas, shrub plantings and trees. Irrigation is now a common feature in city or castle parks. The irrigation  in house gardens is part of automatic system, where it complements a system of pull-out sprinklers. The overhead drip line is placed on the surface, usually under mulch bark. In any revitalisation or renovation of public spaces, an automatic irrigation system is quite commonly designed as part of the whole, where the public green space becomes unsustainable without this item (sufficient irrigation).</a:t>
            </a:r>
            <a:endParaRPr sz="1800" b="0" i="0" u="none" strike="noStrike" cap="none">
              <a:solidFill>
                <a:srgbClr val="000000"/>
              </a:solidFill>
              <a:latin typeface="Arial"/>
              <a:ea typeface="Arial"/>
              <a:cs typeface="Arial"/>
              <a:sym typeface="Arial"/>
            </a:endParaRPr>
          </a:p>
          <a:p>
            <a:pPr marL="0" marR="0" lvl="0" indent="0" algn="just" rtl="0">
              <a:lnSpc>
                <a:spcPct val="115000"/>
              </a:lnSpc>
              <a:spcBef>
                <a:spcPts val="0"/>
              </a:spcBef>
              <a:spcAft>
                <a:spcPts val="0"/>
              </a:spcAft>
              <a:buClr>
                <a:srgbClr val="2D2D2D"/>
              </a:buClr>
              <a:buSzPts val="1800"/>
              <a:buFont typeface="Calibri"/>
              <a:buNone/>
            </a:pPr>
            <a:r>
              <a:rPr lang="en-GB" sz="1800" b="0" i="0" u="none" strike="noStrike" cap="none">
                <a:solidFill>
                  <a:srgbClr val="2D2D2D"/>
                </a:solidFill>
                <a:latin typeface="Calibri"/>
                <a:ea typeface="Calibri"/>
                <a:cs typeface="Calibri"/>
                <a:sym typeface="Calibri"/>
              </a:rPr>
              <a:t>The most common method is drip irrigation, which brings water directly to the individual plants and delivers the required amount of water to the plant, tree or shrub by slow dripping.</a:t>
            </a:r>
            <a:endParaRPr sz="1800" b="0" i="0" u="none" strike="noStrike" cap="none">
              <a:solidFill>
                <a:srgbClr val="000000"/>
              </a:solidFill>
              <a:latin typeface="Arial"/>
              <a:ea typeface="Arial"/>
              <a:cs typeface="Arial"/>
              <a:sym typeface="Arial"/>
            </a:endParaRPr>
          </a:p>
          <a:p>
            <a:pPr marL="0" marR="0" lvl="0" indent="0" algn="just" rtl="0">
              <a:lnSpc>
                <a:spcPct val="115000"/>
              </a:lnSpc>
              <a:spcBef>
                <a:spcPts val="0"/>
              </a:spcBef>
              <a:spcAft>
                <a:spcPts val="0"/>
              </a:spcAft>
              <a:buClr>
                <a:srgbClr val="2D2D2D"/>
              </a:buClr>
              <a:buSzPts val="1800"/>
              <a:buFont typeface="Calibri"/>
              <a:buNone/>
            </a:pPr>
            <a:r>
              <a:rPr lang="en-GB" sz="1800" b="0" i="0" u="none" strike="noStrike" cap="none">
                <a:solidFill>
                  <a:srgbClr val="2D2D2D"/>
                </a:solidFill>
                <a:latin typeface="Calibri"/>
                <a:ea typeface="Calibri"/>
                <a:cs typeface="Calibri"/>
                <a:sym typeface="Calibri"/>
              </a:rPr>
              <a:t>It is commonly part of automatic irrigation systems in house gardens, where it complements a system of pull-out sprinklers. The overhead drip line is placed on the surface, usually under mulch bark.</a:t>
            </a:r>
            <a:endParaRPr sz="1800" b="0" i="0" u="none" strike="noStrike" cap="none">
              <a:solidFill>
                <a:srgbClr val="000000"/>
              </a:solidFill>
              <a:latin typeface="Arial"/>
              <a:ea typeface="Arial"/>
              <a:cs typeface="Arial"/>
              <a:sym typeface="Arial"/>
            </a:endParaRPr>
          </a:p>
          <a:p>
            <a:pPr marL="0" marR="0" lvl="0" indent="0" algn="just" rtl="0">
              <a:lnSpc>
                <a:spcPct val="115000"/>
              </a:lnSpc>
              <a:spcBef>
                <a:spcPts val="0"/>
              </a:spcBef>
              <a:spcAft>
                <a:spcPts val="0"/>
              </a:spcAft>
              <a:buSzPts val="1800"/>
              <a:buFont typeface="Arial"/>
              <a:buNone/>
            </a:pPr>
            <a:endParaRPr sz="1800" b="0" i="0" u="none" strike="noStrike" cap="none">
              <a:solidFill>
                <a:srgbClr val="000000"/>
              </a:solidFill>
              <a:latin typeface="Arial"/>
              <a:ea typeface="Arial"/>
              <a:cs typeface="Arial"/>
              <a:sym typeface="Arial"/>
            </a:endParaRPr>
          </a:p>
          <a:p>
            <a:pPr marL="0" marR="0" lvl="0" indent="0" algn="just" rtl="0">
              <a:lnSpc>
                <a:spcPct val="115000"/>
              </a:lnSpc>
              <a:spcBef>
                <a:spcPts val="0"/>
              </a:spcBef>
              <a:spcAft>
                <a:spcPts val="0"/>
              </a:spcAft>
              <a:buSzPts val="1800"/>
              <a:buFont typeface="Arial"/>
              <a:buNone/>
            </a:pPr>
            <a:endParaRPr sz="1800" b="0" i="0" u="none" strike="noStrike" cap="none">
              <a:solidFill>
                <a:srgbClr val="000000"/>
              </a:solidFill>
              <a:latin typeface="Arial"/>
              <a:ea typeface="Arial"/>
              <a:cs typeface="Arial"/>
              <a:sym typeface="Arial"/>
            </a:endParaRPr>
          </a:p>
        </p:txBody>
      </p:sp>
      <p:pic>
        <p:nvPicPr>
          <p:cNvPr id="663" name="Google Shape;663;p17"/>
          <p:cNvPicPr preferRelativeResize="0"/>
          <p:nvPr/>
        </p:nvPicPr>
        <p:blipFill rotWithShape="1">
          <a:blip r:embed="rId3">
            <a:alphaModFix/>
          </a:blip>
          <a:srcRect/>
          <a:stretch/>
        </p:blipFill>
        <p:spPr>
          <a:xfrm>
            <a:off x="5926680" y="5943240"/>
            <a:ext cx="5663160" cy="2961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67"/>
        <p:cNvGrpSpPr/>
        <p:nvPr/>
      </p:nvGrpSpPr>
      <p:grpSpPr>
        <a:xfrm>
          <a:off x="0" y="0"/>
          <a:ext cx="0" cy="0"/>
          <a:chOff x="0" y="0"/>
          <a:chExt cx="0" cy="0"/>
        </a:xfrm>
      </p:grpSpPr>
      <p:sp>
        <p:nvSpPr>
          <p:cNvPr id="668" name="Google Shape;668;p18"/>
          <p:cNvSpPr txBox="1">
            <a:spLocks noGrp="1"/>
          </p:cNvSpPr>
          <p:nvPr>
            <p:ph type="subTitle" idx="4294967295"/>
          </p:nvPr>
        </p:nvSpPr>
        <p:spPr>
          <a:xfrm>
            <a:off x="702720" y="2588760"/>
            <a:ext cx="8346960" cy="6188040"/>
          </a:xfrm>
          <a:prstGeom prst="rect">
            <a:avLst/>
          </a:prstGeom>
          <a:noFill/>
          <a:ln>
            <a:noFill/>
          </a:ln>
        </p:spPr>
        <p:txBody>
          <a:bodyPr spcFirstLastPara="1" wrap="square" lIns="0" tIns="0" rIns="0" bIns="0" anchor="t" anchorCtr="0">
            <a:noAutofit/>
          </a:bodyPr>
          <a:lstStyle/>
          <a:p>
            <a:pPr marL="0" marR="0" lvl="0" indent="0" algn="just" rtl="0">
              <a:lnSpc>
                <a:spcPct val="100000"/>
              </a:lnSpc>
              <a:spcBef>
                <a:spcPts val="0"/>
              </a:spcBef>
              <a:spcAft>
                <a:spcPts val="0"/>
              </a:spcAft>
              <a:buNone/>
            </a:pPr>
            <a:r>
              <a:rPr lang="en-GB" sz="1800" b="0" i="0" u="none" strike="noStrike" cap="none">
                <a:solidFill>
                  <a:srgbClr val="000000"/>
                </a:solidFill>
                <a:latin typeface="Calibri"/>
                <a:ea typeface="Calibri"/>
                <a:cs typeface="Calibri"/>
                <a:sym typeface="Calibri"/>
              </a:rPr>
              <a:t>Another method of irrigation is trough </a:t>
            </a:r>
            <a:r>
              <a:rPr lang="en-GB" sz="1800" b="1" i="0" u="sng" strike="noStrike" cap="none">
                <a:solidFill>
                  <a:srgbClr val="000000"/>
                </a:solidFill>
                <a:latin typeface="Calibri"/>
                <a:ea typeface="Calibri"/>
                <a:cs typeface="Calibri"/>
                <a:sym typeface="Calibri"/>
              </a:rPr>
              <a:t>underground drip pipes</a:t>
            </a:r>
            <a:r>
              <a:rPr lang="en-GB" sz="1800" b="1" i="0" u="none" strike="noStrike" cap="none">
                <a:solidFill>
                  <a:srgbClr val="000000"/>
                </a:solidFill>
                <a:latin typeface="Calibri"/>
                <a:ea typeface="Calibri"/>
                <a:cs typeface="Calibri"/>
                <a:sym typeface="Calibri"/>
              </a:rPr>
              <a:t>. </a:t>
            </a:r>
            <a:r>
              <a:rPr lang="en-GB" sz="1800" b="0" i="0" u="none" strike="noStrike" cap="none">
                <a:solidFill>
                  <a:srgbClr val="000000"/>
                </a:solidFill>
                <a:latin typeface="Calibri"/>
                <a:ea typeface="Calibri"/>
                <a:cs typeface="Calibri"/>
                <a:sym typeface="Calibri"/>
              </a:rPr>
              <a:t>This method of irrigation is very efficient, the water goes directly to the root zone of the turf and there is not evaporation of water during irrigation. The underground line is also suitable for irrigating narrow strips of lawn. The most common method of automatic irrigation of lawn areas of gardens of family houses is sprinkler irrigation using extendable sprinklers. Spray and rotary sprayers are mainly used in gardens.</a:t>
            </a:r>
            <a:endParaRPr sz="1800" b="0" i="0" u="none" strike="noStrike" cap="none">
              <a:solidFill>
                <a:srgbClr val="000000"/>
              </a:solidFill>
              <a:latin typeface="Arial"/>
              <a:ea typeface="Arial"/>
              <a:cs typeface="Arial"/>
              <a:sym typeface="Arial"/>
            </a:endParaRPr>
          </a:p>
          <a:p>
            <a:pPr marL="0" marR="0" lvl="0" indent="0" algn="just" rtl="0">
              <a:lnSpc>
                <a:spcPct val="115000"/>
              </a:lnSpc>
              <a:spcBef>
                <a:spcPts val="0"/>
              </a:spcBef>
              <a:spcAft>
                <a:spcPts val="0"/>
              </a:spcAft>
              <a:buNone/>
            </a:pPr>
            <a:r>
              <a:rPr lang="en-GB" sz="1800" b="0" i="0" u="none" strike="noStrike" cap="none">
                <a:solidFill>
                  <a:srgbClr val="000000"/>
                </a:solidFill>
                <a:latin typeface="Calibri"/>
                <a:ea typeface="Calibri"/>
                <a:cs typeface="Calibri"/>
                <a:sym typeface="Calibri"/>
              </a:rPr>
              <a:t>Another option is</a:t>
            </a:r>
            <a:r>
              <a:rPr lang="en-GB" sz="1800" b="1" i="0" u="none" strike="noStrike" cap="none">
                <a:solidFill>
                  <a:srgbClr val="000000"/>
                </a:solidFill>
                <a:latin typeface="Calibri"/>
                <a:ea typeface="Calibri"/>
                <a:cs typeface="Calibri"/>
                <a:sym typeface="Calibri"/>
              </a:rPr>
              <a:t> </a:t>
            </a:r>
            <a:r>
              <a:rPr lang="en-GB" sz="1800" b="1" i="0" u="sng" strike="noStrike" cap="none">
                <a:solidFill>
                  <a:srgbClr val="000000"/>
                </a:solidFill>
                <a:latin typeface="Calibri"/>
                <a:ea typeface="Calibri"/>
                <a:cs typeface="Calibri"/>
                <a:sym typeface="Calibri"/>
              </a:rPr>
              <a:t>irrigation bags</a:t>
            </a:r>
            <a:r>
              <a:rPr lang="en-GB" sz="1800" b="1" i="0" u="none" strike="noStrike" cap="none">
                <a:solidFill>
                  <a:srgbClr val="000000"/>
                </a:solidFill>
                <a:latin typeface="Calibri"/>
                <a:ea typeface="Calibri"/>
                <a:cs typeface="Calibri"/>
                <a:sym typeface="Calibri"/>
              </a:rPr>
              <a:t> </a:t>
            </a:r>
            <a:r>
              <a:rPr lang="en-GB" sz="1800" b="0" i="0" u="none" strike="noStrike" cap="none">
                <a:solidFill>
                  <a:srgbClr val="000000"/>
                </a:solidFill>
                <a:latin typeface="Calibri"/>
                <a:ea typeface="Calibri"/>
                <a:cs typeface="Calibri"/>
                <a:sym typeface="Calibri"/>
              </a:rPr>
              <a:t>for maintaining urban greenery, planting around traffic roads or in orchards. With a capacity of 55 and 75 litres, they can water even a very thirsty tree and give it exactly the moisture it prefers.The tree watering bags release water doses between 6 and 10 hours. Watering is thus regular and controlled. They are particularly suitable for trees in dry locations, for example in the shelter of a larger tree, and for all newly planted trees as well as trees growing on a slope.</a:t>
            </a: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pic>
        <p:nvPicPr>
          <p:cNvPr id="669" name="Google Shape;669;p18"/>
          <p:cNvPicPr preferRelativeResize="0"/>
          <p:nvPr/>
        </p:nvPicPr>
        <p:blipFill rotWithShape="1">
          <a:blip r:embed="rId3">
            <a:alphaModFix/>
          </a:blip>
          <a:srcRect/>
          <a:stretch/>
        </p:blipFill>
        <p:spPr>
          <a:xfrm>
            <a:off x="9720000" y="1620000"/>
            <a:ext cx="4679640" cy="3290400"/>
          </a:xfrm>
          <a:prstGeom prst="rect">
            <a:avLst/>
          </a:prstGeom>
          <a:noFill/>
          <a:ln>
            <a:noFill/>
          </a:ln>
        </p:spPr>
      </p:pic>
      <p:pic>
        <p:nvPicPr>
          <p:cNvPr id="670" name="Google Shape;670;p18"/>
          <p:cNvPicPr preferRelativeResize="0"/>
          <p:nvPr/>
        </p:nvPicPr>
        <p:blipFill rotWithShape="1">
          <a:blip r:embed="rId4">
            <a:alphaModFix/>
          </a:blip>
          <a:srcRect/>
          <a:stretch/>
        </p:blipFill>
        <p:spPr>
          <a:xfrm>
            <a:off x="702720" y="6379920"/>
            <a:ext cx="8540280" cy="2396880"/>
          </a:xfrm>
          <a:prstGeom prst="rect">
            <a:avLst/>
          </a:prstGeom>
          <a:noFill/>
          <a:ln>
            <a:noFill/>
          </a:ln>
        </p:spPr>
      </p:pic>
      <p:pic>
        <p:nvPicPr>
          <p:cNvPr id="671" name="Google Shape;671;p18"/>
          <p:cNvPicPr preferRelativeResize="0"/>
          <p:nvPr/>
        </p:nvPicPr>
        <p:blipFill rotWithShape="1">
          <a:blip r:embed="rId5">
            <a:alphaModFix/>
          </a:blip>
          <a:srcRect/>
          <a:stretch/>
        </p:blipFill>
        <p:spPr>
          <a:xfrm>
            <a:off x="9720000" y="5220000"/>
            <a:ext cx="4655160" cy="349128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19"/>
          <p:cNvSpPr txBox="1">
            <a:spLocks noGrp="1"/>
          </p:cNvSpPr>
          <p:nvPr>
            <p:ph type="subTitle" idx="4294967295"/>
          </p:nvPr>
        </p:nvSpPr>
        <p:spPr>
          <a:xfrm>
            <a:off x="8173440" y="2018880"/>
            <a:ext cx="9912960" cy="6461280"/>
          </a:xfrm>
          <a:prstGeom prst="rect">
            <a:avLst/>
          </a:prstGeom>
          <a:noFill/>
          <a:ln>
            <a:noFill/>
          </a:ln>
        </p:spPr>
        <p:txBody>
          <a:bodyPr spcFirstLastPara="1" wrap="square" lIns="0" tIns="0" rIns="0" bIns="0" anchor="t" anchorCtr="0">
            <a:noAutofit/>
          </a:bodyPr>
          <a:lstStyle/>
          <a:p>
            <a:pPr marL="0" marR="0" lvl="0" indent="0" algn="just" rtl="0">
              <a:lnSpc>
                <a:spcPct val="100000"/>
              </a:lnSpc>
              <a:spcBef>
                <a:spcPts val="0"/>
              </a:spcBef>
              <a:spcAft>
                <a:spcPts val="0"/>
              </a:spcAft>
              <a:buNone/>
            </a:pPr>
            <a:r>
              <a:rPr lang="en-GB" sz="2800" b="1" i="0" u="none" strike="noStrike" cap="none">
                <a:solidFill>
                  <a:srgbClr val="000000"/>
                </a:solidFill>
                <a:latin typeface="Times New Roman"/>
                <a:ea typeface="Times New Roman"/>
                <a:cs typeface="Times New Roman"/>
                <a:sym typeface="Times New Roman"/>
              </a:rPr>
              <a:t> </a:t>
            </a:r>
            <a:r>
              <a:rPr lang="en-GB" sz="2800" b="1" i="0" u="none" strike="noStrike" cap="none">
                <a:solidFill>
                  <a:srgbClr val="000000"/>
                </a:solidFill>
                <a:latin typeface="Calibri"/>
                <a:ea typeface="Calibri"/>
                <a:cs typeface="Calibri"/>
                <a:sym typeface="Calibri"/>
              </a:rPr>
              <a:t>Irrigation of vertical walls and green roofs</a:t>
            </a:r>
            <a:endParaRPr sz="2800" b="0" i="0" u="none" strike="noStrike" cap="none">
              <a:solidFill>
                <a:srgbClr val="000000"/>
              </a:solidFill>
              <a:latin typeface="Arial"/>
              <a:ea typeface="Arial"/>
              <a:cs typeface="Arial"/>
              <a:sym typeface="Arial"/>
            </a:endParaRPr>
          </a:p>
          <a:p>
            <a:pPr marL="0" marR="0" lvl="0" indent="0" algn="just" rtl="0">
              <a:lnSpc>
                <a:spcPct val="115000"/>
              </a:lnSpc>
              <a:spcBef>
                <a:spcPts val="201"/>
              </a:spcBef>
              <a:spcAft>
                <a:spcPts val="0"/>
              </a:spcAft>
              <a:buNone/>
            </a:pPr>
            <a:r>
              <a:rPr lang="en-GB" sz="2000" b="1" i="0" u="sng" strike="noStrike" cap="none">
                <a:solidFill>
                  <a:srgbClr val="000000"/>
                </a:solidFill>
                <a:latin typeface="Calibri"/>
                <a:ea typeface="Calibri"/>
                <a:cs typeface="Calibri"/>
                <a:sym typeface="Calibri"/>
              </a:rPr>
              <a:t>Green walls</a:t>
            </a:r>
            <a:r>
              <a:rPr lang="en-GB" sz="2000" b="0" i="0" u="none" strike="noStrike" cap="none">
                <a:solidFill>
                  <a:srgbClr val="000000"/>
                </a:solidFill>
                <a:latin typeface="Calibri"/>
                <a:ea typeface="Calibri"/>
                <a:cs typeface="Calibri"/>
                <a:sym typeface="Calibri"/>
              </a:rPr>
              <a:t> have become an increasingly popular addition in recent public years, corporate and private spaces. A wall made of real,living plants has an unquestionable aesthetic effect in addition to positive effects. It makes staying in its vicinity very pleasant, proving purifies the air, improves the microclimate in the room. It consists of basic irrigation water safely flows safely in the defined space.</a:t>
            </a:r>
            <a:endParaRPr sz="2000" b="0" i="0" u="none" strike="noStrike" cap="none">
              <a:solidFill>
                <a:srgbClr val="000000"/>
              </a:solidFill>
              <a:latin typeface="Arial"/>
              <a:ea typeface="Arial"/>
              <a:cs typeface="Arial"/>
              <a:sym typeface="Arial"/>
            </a:endParaRPr>
          </a:p>
          <a:p>
            <a:pPr marL="0" marR="0" lvl="0" indent="0" algn="just" rtl="0">
              <a:lnSpc>
                <a:spcPct val="115000"/>
              </a:lnSpc>
              <a:spcBef>
                <a:spcPts val="0"/>
              </a:spcBef>
              <a:spcAft>
                <a:spcPts val="0"/>
              </a:spcAft>
              <a:buNone/>
            </a:pPr>
            <a:r>
              <a:rPr lang="en-GB" sz="2800" b="1" i="0" u="none" strike="noStrike" cap="none">
                <a:solidFill>
                  <a:srgbClr val="000000"/>
                </a:solidFill>
                <a:latin typeface="Calibri"/>
                <a:ea typeface="Calibri"/>
                <a:cs typeface="Calibri"/>
                <a:sym typeface="Calibri"/>
              </a:rPr>
              <a:t>Vertical gardens</a:t>
            </a:r>
            <a:endParaRPr sz="2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2000" b="0" i="0" u="none" strike="noStrike" cap="none">
                <a:solidFill>
                  <a:srgbClr val="000000"/>
                </a:solidFill>
                <a:latin typeface="Calibri"/>
                <a:ea typeface="Calibri"/>
                <a:cs typeface="Calibri"/>
                <a:sym typeface="Calibri"/>
              </a:rPr>
              <a:t>Another way to make your home more pleasant with herbs, annuals or fruit is to use Hydro falls. They can be kept as individual self-watering planters in the kitchen, for example, and can be stacked individually in a space or hung on top of each other on the wall to create a vertical garden. In this case, you won't need a water source or an electrical outlet, just a simple watering can.</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2000" b="0" i="0" u="sng" strike="noStrike" cap="none">
                <a:solidFill>
                  <a:srgbClr val="000000"/>
                </a:solidFill>
                <a:latin typeface="Calibri"/>
                <a:ea typeface="Calibri"/>
                <a:cs typeface="Calibri"/>
                <a:sym typeface="Calibri"/>
              </a:rPr>
              <a:t>Self-watering pots</a:t>
            </a:r>
            <a:r>
              <a:rPr lang="en-GB" sz="2000" b="0" i="0" u="none" strike="noStrike" cap="none">
                <a:solidFill>
                  <a:srgbClr val="000000"/>
                </a:solidFill>
                <a:latin typeface="Calibri"/>
                <a:ea typeface="Calibri"/>
                <a:cs typeface="Calibri"/>
                <a:sym typeface="Calibri"/>
              </a:rPr>
              <a:t> are suitable for the home or for the terrace, balcony or garden. You can grow plants of any kind in self-watering pots in several different ways. </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575"/>
              </a:spcBef>
              <a:spcAft>
                <a:spcPts val="0"/>
              </a:spcAft>
              <a:buNone/>
            </a:pPr>
            <a:r>
              <a:rPr lang="en-GB" sz="2000" b="0" i="0" u="none" strike="noStrike" cap="none">
                <a:solidFill>
                  <a:srgbClr val="000000"/>
                </a:solidFill>
                <a:latin typeface="Calibri"/>
                <a:ea typeface="Calibri"/>
                <a:cs typeface="Calibri"/>
                <a:sym typeface="Calibri"/>
              </a:rPr>
              <a:t>The most recommended are:</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575"/>
              </a:spcBef>
              <a:spcAft>
                <a:spcPts val="0"/>
              </a:spcAft>
              <a:buNone/>
            </a:pPr>
            <a:r>
              <a:rPr lang="en-GB" sz="2000" b="0" i="0" u="none" strike="noStrike" cap="none">
                <a:solidFill>
                  <a:srgbClr val="000000"/>
                </a:solidFill>
                <a:latin typeface="Calibri"/>
                <a:ea typeface="Calibri"/>
                <a:cs typeface="Calibri"/>
                <a:sym typeface="Calibri"/>
              </a:rPr>
              <a:t>a)growing in good quality soil</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575"/>
              </a:spcBef>
              <a:spcAft>
                <a:spcPts val="0"/>
              </a:spcAft>
              <a:buNone/>
            </a:pPr>
            <a:r>
              <a:rPr lang="en-GB" sz="2000" b="0" i="0" u="none" strike="noStrike" cap="none">
                <a:solidFill>
                  <a:srgbClr val="000000"/>
                </a:solidFill>
                <a:latin typeface="Calibri"/>
                <a:ea typeface="Calibri"/>
                <a:cs typeface="Calibri"/>
                <a:sym typeface="Calibri"/>
              </a:rPr>
              <a:t>b) growing in mineral substrate</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575"/>
              </a:spcBef>
              <a:spcAft>
                <a:spcPts val="0"/>
              </a:spcAft>
              <a:buNone/>
            </a:pPr>
            <a:r>
              <a:rPr lang="en-GB" sz="2000" b="0" i="0" u="none" strike="noStrike" cap="none">
                <a:solidFill>
                  <a:srgbClr val="000000"/>
                </a:solidFill>
                <a:latin typeface="Calibri"/>
                <a:ea typeface="Calibri"/>
                <a:cs typeface="Calibri"/>
                <a:sym typeface="Calibri"/>
              </a:rPr>
              <a:t>c) growing in coconut substrate</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1800" b="0" i="0" u="none" strike="noStrike" cap="none">
                <a:solidFill>
                  <a:srgbClr val="000000"/>
                </a:solidFill>
                <a:latin typeface="Times New Roman"/>
                <a:ea typeface="Times New Roman"/>
                <a:cs typeface="Times New Roman"/>
                <a:sym typeface="Times New Roman"/>
              </a:rPr>
              <a:t>  </a:t>
            </a:r>
            <a:endParaRPr sz="1800" b="0" i="0" u="none" strike="noStrike" cap="none">
              <a:solidFill>
                <a:srgbClr val="000000"/>
              </a:solidFill>
              <a:latin typeface="Arial"/>
              <a:ea typeface="Arial"/>
              <a:cs typeface="Arial"/>
              <a:sym typeface="Arial"/>
            </a:endParaRPr>
          </a:p>
        </p:txBody>
      </p:sp>
      <p:pic>
        <p:nvPicPr>
          <p:cNvPr id="677" name="Google Shape;677;p19"/>
          <p:cNvPicPr preferRelativeResize="0"/>
          <p:nvPr/>
        </p:nvPicPr>
        <p:blipFill rotWithShape="1">
          <a:blip r:embed="rId3">
            <a:alphaModFix/>
          </a:blip>
          <a:srcRect/>
          <a:stretch/>
        </p:blipFill>
        <p:spPr>
          <a:xfrm>
            <a:off x="4559040" y="2247120"/>
            <a:ext cx="3502800" cy="3269160"/>
          </a:xfrm>
          <a:prstGeom prst="rect">
            <a:avLst/>
          </a:prstGeom>
          <a:noFill/>
          <a:ln>
            <a:noFill/>
          </a:ln>
        </p:spPr>
      </p:pic>
      <p:grpSp>
        <p:nvGrpSpPr>
          <p:cNvPr id="678" name="Google Shape;678;p19"/>
          <p:cNvGrpSpPr/>
          <p:nvPr/>
        </p:nvGrpSpPr>
        <p:grpSpPr>
          <a:xfrm>
            <a:off x="879120" y="3256200"/>
            <a:ext cx="3411000" cy="2259720"/>
            <a:chOff x="879120" y="3256200"/>
            <a:chExt cx="3411000" cy="2259720"/>
          </a:xfrm>
        </p:grpSpPr>
        <p:pic>
          <p:nvPicPr>
            <p:cNvPr id="679" name="Google Shape;679;p19"/>
            <p:cNvPicPr preferRelativeResize="0"/>
            <p:nvPr/>
          </p:nvPicPr>
          <p:blipFill rotWithShape="1">
            <a:blip r:embed="rId4">
              <a:alphaModFix/>
            </a:blip>
            <a:srcRect/>
            <a:stretch/>
          </p:blipFill>
          <p:spPr>
            <a:xfrm>
              <a:off x="879120" y="3256200"/>
              <a:ext cx="1680840" cy="2259720"/>
            </a:xfrm>
            <a:prstGeom prst="rect">
              <a:avLst/>
            </a:prstGeom>
            <a:noFill/>
            <a:ln>
              <a:noFill/>
            </a:ln>
          </p:spPr>
        </p:pic>
        <p:pic>
          <p:nvPicPr>
            <p:cNvPr id="680" name="Google Shape;680;p19"/>
            <p:cNvPicPr preferRelativeResize="0"/>
            <p:nvPr/>
          </p:nvPicPr>
          <p:blipFill rotWithShape="1">
            <a:blip r:embed="rId5">
              <a:alphaModFix/>
            </a:blip>
            <a:srcRect/>
            <a:stretch/>
          </p:blipFill>
          <p:spPr>
            <a:xfrm>
              <a:off x="2609280" y="3256200"/>
              <a:ext cx="1680840" cy="2259720"/>
            </a:xfrm>
            <a:prstGeom prst="rect">
              <a:avLst/>
            </a:prstGeom>
            <a:noFill/>
            <a:ln>
              <a:noFill/>
            </a:ln>
          </p:spPr>
        </p:pic>
      </p:grpSp>
      <p:pic>
        <p:nvPicPr>
          <p:cNvPr id="681" name="Google Shape;681;p19"/>
          <p:cNvPicPr preferRelativeResize="0"/>
          <p:nvPr/>
        </p:nvPicPr>
        <p:blipFill rotWithShape="1">
          <a:blip r:embed="rId6">
            <a:alphaModFix/>
          </a:blip>
          <a:srcRect/>
          <a:stretch/>
        </p:blipFill>
        <p:spPr>
          <a:xfrm>
            <a:off x="1709640" y="6294960"/>
            <a:ext cx="5874840" cy="234756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2"/>
          <p:cNvSpPr/>
          <p:nvPr/>
        </p:nvSpPr>
        <p:spPr>
          <a:xfrm>
            <a:off x="990720" y="2563920"/>
            <a:ext cx="6016320" cy="69984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n-GB" sz="4000" b="1" u="none" strike="noStrike">
                <a:solidFill>
                  <a:srgbClr val="00C415"/>
                </a:solidFill>
                <a:latin typeface="Calibri"/>
                <a:ea typeface="Calibri"/>
                <a:cs typeface="Calibri"/>
                <a:sym typeface="Calibri"/>
              </a:rPr>
              <a:t>Objectives &amp; Goals </a:t>
            </a:r>
            <a:endParaRPr sz="4000" b="0" u="none" strike="noStrike">
              <a:solidFill>
                <a:srgbClr val="000000"/>
              </a:solidFill>
              <a:latin typeface="Arial"/>
              <a:ea typeface="Arial"/>
              <a:cs typeface="Arial"/>
              <a:sym typeface="Arial"/>
            </a:endParaRPr>
          </a:p>
        </p:txBody>
      </p:sp>
      <p:pic>
        <p:nvPicPr>
          <p:cNvPr id="534" name="Google Shape;534;p2"/>
          <p:cNvPicPr preferRelativeResize="0"/>
          <p:nvPr/>
        </p:nvPicPr>
        <p:blipFill rotWithShape="1">
          <a:blip r:embed="rId3">
            <a:alphaModFix/>
          </a:blip>
          <a:srcRect/>
          <a:stretch/>
        </p:blipFill>
        <p:spPr>
          <a:xfrm>
            <a:off x="567360" y="4520160"/>
            <a:ext cx="439920" cy="456120"/>
          </a:xfrm>
          <a:prstGeom prst="rect">
            <a:avLst/>
          </a:prstGeom>
          <a:noFill/>
          <a:ln>
            <a:noFill/>
          </a:ln>
        </p:spPr>
      </p:pic>
      <p:sp>
        <p:nvSpPr>
          <p:cNvPr id="535" name="Google Shape;535;p2"/>
          <p:cNvSpPr/>
          <p:nvPr/>
        </p:nvSpPr>
        <p:spPr>
          <a:xfrm>
            <a:off x="1024200" y="3431160"/>
            <a:ext cx="10036440" cy="517320"/>
          </a:xfrm>
          <a:prstGeom prst="rect">
            <a:avLst/>
          </a:prstGeom>
          <a:noFill/>
          <a:ln>
            <a:noFill/>
          </a:ln>
        </p:spPr>
        <p:txBody>
          <a:bodyPr spcFirstLastPara="1" wrap="square" lIns="90000" tIns="45000" rIns="90000" bIns="45000" anchor="t" anchorCtr="0">
            <a:spAutoFit/>
          </a:bodyPr>
          <a:lstStyle/>
          <a:p>
            <a:pPr marL="0" marR="0" lvl="0" indent="0" algn="just" rtl="0">
              <a:lnSpc>
                <a:spcPct val="100000"/>
              </a:lnSpc>
              <a:spcBef>
                <a:spcPts val="0"/>
              </a:spcBef>
              <a:spcAft>
                <a:spcPts val="0"/>
              </a:spcAft>
              <a:buNone/>
            </a:pPr>
            <a:r>
              <a:rPr lang="en-GB" sz="2800" b="0" u="none" strike="noStrike">
                <a:solidFill>
                  <a:schemeClr val="dk1"/>
                </a:solidFill>
                <a:latin typeface="Helvetica Neue"/>
                <a:ea typeface="Helvetica Neue"/>
                <a:cs typeface="Helvetica Neue"/>
                <a:sym typeface="Helvetica Neue"/>
              </a:rPr>
              <a:t>At the end of this module you will be able to:</a:t>
            </a:r>
            <a:endParaRPr sz="2800" b="0" u="none" strike="noStrike">
              <a:solidFill>
                <a:srgbClr val="000000"/>
              </a:solidFill>
              <a:latin typeface="Arial"/>
              <a:ea typeface="Arial"/>
              <a:cs typeface="Arial"/>
              <a:sym typeface="Arial"/>
            </a:endParaRPr>
          </a:p>
        </p:txBody>
      </p:sp>
      <p:grpSp>
        <p:nvGrpSpPr>
          <p:cNvPr id="536" name="Google Shape;536;p2"/>
          <p:cNvGrpSpPr/>
          <p:nvPr/>
        </p:nvGrpSpPr>
        <p:grpSpPr>
          <a:xfrm>
            <a:off x="376200" y="3903840"/>
            <a:ext cx="16603560" cy="5254200"/>
            <a:chOff x="376200" y="3903840"/>
            <a:chExt cx="16603560" cy="5254200"/>
          </a:xfrm>
        </p:grpSpPr>
        <p:sp>
          <p:nvSpPr>
            <p:cNvPr id="537" name="Google Shape;537;p2"/>
            <p:cNvSpPr/>
            <p:nvPr/>
          </p:nvSpPr>
          <p:spPr>
            <a:xfrm rot="10800000" flipH="1">
              <a:off x="376200" y="8853840"/>
              <a:ext cx="16602120" cy="304200"/>
            </a:xfrm>
            <a:prstGeom prst="rect">
              <a:avLst/>
            </a:prstGeom>
            <a:noFill/>
            <a:ln>
              <a:noFill/>
            </a:ln>
          </p:spPr>
          <p:txBody>
            <a:bodyPr spcFirstLastPara="1" wrap="square" lIns="90000" tIns="45000" rIns="90000" bIns="45000" anchor="t" anchorCtr="0">
              <a:spAutoFit/>
            </a:bodyPr>
            <a:lstStyle/>
            <a:p>
              <a:pPr marL="0" marR="0" lvl="0" indent="0" algn="l" rtl="0">
                <a:spcBef>
                  <a:spcPts val="0"/>
                </a:spcBef>
                <a:spcAft>
                  <a:spcPts val="0"/>
                </a:spcAft>
                <a:buNone/>
              </a:pPr>
              <a:endParaRPr sz="1400" b="0" u="none" strike="noStrike">
                <a:solidFill>
                  <a:srgbClr val="000000"/>
                </a:solidFill>
                <a:latin typeface="Arial"/>
                <a:ea typeface="Arial"/>
                <a:cs typeface="Arial"/>
                <a:sym typeface="Arial"/>
              </a:endParaRPr>
            </a:p>
          </p:txBody>
        </p:sp>
        <p:sp>
          <p:nvSpPr>
            <p:cNvPr id="538" name="Google Shape;538;p2"/>
            <p:cNvSpPr/>
            <p:nvPr/>
          </p:nvSpPr>
          <p:spPr>
            <a:xfrm>
              <a:off x="377640" y="3903840"/>
              <a:ext cx="16602120" cy="944280"/>
            </a:xfrm>
            <a:prstGeom prst="rect">
              <a:avLst/>
            </a:prstGeom>
            <a:noFill/>
            <a:ln>
              <a:noFill/>
            </a:ln>
          </p:spPr>
          <p:txBody>
            <a:bodyPr spcFirstLastPara="1" wrap="square" lIns="108000" tIns="45000" rIns="108000" bIns="45000" anchor="t" anchorCtr="0">
              <a:spAutoFit/>
            </a:bodyPr>
            <a:lstStyle/>
            <a:p>
              <a:pPr marL="0" marR="0" lvl="0" indent="0" algn="l" rtl="0">
                <a:lnSpc>
                  <a:spcPct val="100000"/>
                </a:lnSpc>
                <a:spcBef>
                  <a:spcPts val="0"/>
                </a:spcBef>
                <a:spcAft>
                  <a:spcPts val="0"/>
                </a:spcAft>
                <a:buNone/>
              </a:pPr>
              <a:r>
                <a:rPr lang="en-GB" sz="2800" b="1" u="none" strike="noStrike">
                  <a:solidFill>
                    <a:srgbClr val="0B6922"/>
                  </a:solidFill>
                  <a:latin typeface="Helvetica Neue"/>
                  <a:ea typeface="Helvetica Neue"/>
                  <a:cs typeface="Helvetica Neue"/>
                  <a:sym typeface="Helvetica Neue"/>
                </a:rPr>
                <a:t>    </a:t>
              </a:r>
              <a:endParaRPr sz="28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2800" b="1" u="none" strike="noStrike">
                  <a:solidFill>
                    <a:srgbClr val="0B6922"/>
                  </a:solidFill>
                  <a:latin typeface="Helvetica Neue"/>
                  <a:ea typeface="Helvetica Neue"/>
                  <a:cs typeface="Helvetica Neue"/>
                  <a:sym typeface="Helvetica Neue"/>
                </a:rPr>
                <a:t>     </a:t>
              </a:r>
              <a:r>
                <a:rPr lang="en-GB" sz="2800" b="1" u="none" strike="noStrike">
                  <a:solidFill>
                    <a:srgbClr val="0B6922"/>
                  </a:solidFill>
                  <a:latin typeface="Calibri"/>
                  <a:ea typeface="Calibri"/>
                  <a:cs typeface="Calibri"/>
                  <a:sym typeface="Calibri"/>
                </a:rPr>
                <a:t>  </a:t>
              </a:r>
              <a:endParaRPr sz="2800" b="0" u="none" strike="noStrike">
                <a:solidFill>
                  <a:srgbClr val="000000"/>
                </a:solidFill>
                <a:latin typeface="Arial"/>
                <a:ea typeface="Arial"/>
                <a:cs typeface="Arial"/>
                <a:sym typeface="Arial"/>
              </a:endParaRPr>
            </a:p>
          </p:txBody>
        </p:sp>
      </p:grpSp>
      <p:sp>
        <p:nvSpPr>
          <p:cNvPr id="539" name="Google Shape;539;p2"/>
          <p:cNvSpPr/>
          <p:nvPr/>
        </p:nvSpPr>
        <p:spPr>
          <a:xfrm>
            <a:off x="1008720" y="4121280"/>
            <a:ext cx="16501320" cy="4252320"/>
          </a:xfrm>
          <a:prstGeom prst="rect">
            <a:avLst/>
          </a:prstGeom>
          <a:noFill/>
          <a:ln>
            <a:noFill/>
          </a:ln>
        </p:spPr>
        <p:txBody>
          <a:bodyPr spcFirstLastPara="1" wrap="square" lIns="90000" tIns="45000" rIns="90000" bIns="45000" anchor="t" anchorCtr="0">
            <a:spAutoFit/>
          </a:bodyPr>
          <a:lstStyle/>
          <a:p>
            <a:pPr marL="457200" marR="0" lvl="0" indent="-399960" algn="just" rtl="0">
              <a:lnSpc>
                <a:spcPct val="115000"/>
              </a:lnSpc>
              <a:spcBef>
                <a:spcPts val="0"/>
              </a:spcBef>
              <a:spcAft>
                <a:spcPts val="0"/>
              </a:spcAft>
              <a:buClr>
                <a:srgbClr val="000000"/>
              </a:buClr>
              <a:buSzPts val="2000"/>
              <a:buFont typeface="Noto Sans Symbols"/>
              <a:buAutoNum type="arabicPeriod"/>
            </a:pPr>
            <a:r>
              <a:rPr lang="en-GB" sz="2000" b="0" u="none" strike="noStrike">
                <a:solidFill>
                  <a:schemeClr val="dk1"/>
                </a:solidFill>
                <a:latin typeface="Calibri"/>
                <a:ea typeface="Calibri"/>
                <a:cs typeface="Calibri"/>
                <a:sym typeface="Calibri"/>
              </a:rPr>
              <a:t>understand of the necessity of water saving and retention,</a:t>
            </a:r>
            <a:endParaRPr sz="2000" b="0" u="none" strike="noStrike">
              <a:solidFill>
                <a:srgbClr val="000000"/>
              </a:solidFill>
              <a:latin typeface="Arial"/>
              <a:ea typeface="Arial"/>
              <a:cs typeface="Arial"/>
              <a:sym typeface="Arial"/>
            </a:endParaRPr>
          </a:p>
          <a:p>
            <a:pPr marL="457200" marR="0" lvl="0" indent="-399960" algn="just" rtl="0">
              <a:lnSpc>
                <a:spcPct val="115000"/>
              </a:lnSpc>
              <a:spcBef>
                <a:spcPts val="0"/>
              </a:spcBef>
              <a:spcAft>
                <a:spcPts val="0"/>
              </a:spcAft>
              <a:buClr>
                <a:srgbClr val="000000"/>
              </a:buClr>
              <a:buSzPts val="2000"/>
              <a:buFont typeface="Noto Sans Symbols"/>
              <a:buAutoNum type="arabicPeriod"/>
            </a:pPr>
            <a:r>
              <a:rPr lang="en-GB" sz="2000" b="0" u="none" strike="noStrike">
                <a:solidFill>
                  <a:schemeClr val="dk1"/>
                </a:solidFill>
                <a:latin typeface="Calibri"/>
                <a:ea typeface="Calibri"/>
                <a:cs typeface="Calibri"/>
                <a:sym typeface="Calibri"/>
              </a:rPr>
              <a:t>know saving water and it recycling at household,</a:t>
            </a:r>
            <a:endParaRPr sz="2000" b="0" u="none" strike="noStrike">
              <a:solidFill>
                <a:srgbClr val="000000"/>
              </a:solidFill>
              <a:latin typeface="Arial"/>
              <a:ea typeface="Arial"/>
              <a:cs typeface="Arial"/>
              <a:sym typeface="Arial"/>
            </a:endParaRPr>
          </a:p>
          <a:p>
            <a:pPr marL="457200" marR="0" lvl="0" indent="-399960" algn="just" rtl="0">
              <a:lnSpc>
                <a:spcPct val="115000"/>
              </a:lnSpc>
              <a:spcBef>
                <a:spcPts val="0"/>
              </a:spcBef>
              <a:spcAft>
                <a:spcPts val="0"/>
              </a:spcAft>
              <a:buClr>
                <a:srgbClr val="000000"/>
              </a:buClr>
              <a:buSzPts val="2000"/>
              <a:buFont typeface="Noto Sans Symbols"/>
              <a:buAutoNum type="arabicPeriod"/>
            </a:pPr>
            <a:r>
              <a:rPr lang="en-GB" sz="2000" b="0" u="none" strike="noStrike">
                <a:solidFill>
                  <a:schemeClr val="dk1"/>
                </a:solidFill>
                <a:latin typeface="Calibri"/>
                <a:ea typeface="Calibri"/>
                <a:cs typeface="Calibri"/>
                <a:sym typeface="Calibri"/>
              </a:rPr>
              <a:t>know what is a water revitalization,</a:t>
            </a:r>
            <a:endParaRPr sz="2000" b="0" u="none" strike="noStrike">
              <a:solidFill>
                <a:srgbClr val="000000"/>
              </a:solidFill>
              <a:latin typeface="Arial"/>
              <a:ea typeface="Arial"/>
              <a:cs typeface="Arial"/>
              <a:sym typeface="Arial"/>
            </a:endParaRPr>
          </a:p>
          <a:p>
            <a:pPr marL="457200" marR="0" lvl="0" indent="-399960" algn="just" rtl="0">
              <a:lnSpc>
                <a:spcPct val="115000"/>
              </a:lnSpc>
              <a:spcBef>
                <a:spcPts val="0"/>
              </a:spcBef>
              <a:spcAft>
                <a:spcPts val="0"/>
              </a:spcAft>
              <a:buClr>
                <a:srgbClr val="000000"/>
              </a:buClr>
              <a:buSzPts val="2000"/>
              <a:buFont typeface="Noto Sans Symbols"/>
              <a:buAutoNum type="arabicPeriod"/>
            </a:pPr>
            <a:r>
              <a:rPr lang="en-GB" sz="2000" b="0" u="none" strike="noStrike">
                <a:solidFill>
                  <a:schemeClr val="dk1"/>
                </a:solidFill>
                <a:latin typeface="Calibri"/>
                <a:ea typeface="Calibri"/>
                <a:cs typeface="Calibri"/>
                <a:sym typeface="Calibri"/>
              </a:rPr>
              <a:t>knows the difference between a domestic sewage treatment plant and a root water treatment plant are,</a:t>
            </a:r>
            <a:endParaRPr sz="2000" b="0" u="none" strike="noStrike">
              <a:solidFill>
                <a:srgbClr val="000000"/>
              </a:solidFill>
              <a:latin typeface="Arial"/>
              <a:ea typeface="Arial"/>
              <a:cs typeface="Arial"/>
              <a:sym typeface="Arial"/>
            </a:endParaRPr>
          </a:p>
          <a:p>
            <a:pPr marL="457200" marR="0" lvl="0" indent="-399960" algn="just" rtl="0">
              <a:lnSpc>
                <a:spcPct val="115000"/>
              </a:lnSpc>
              <a:spcBef>
                <a:spcPts val="0"/>
              </a:spcBef>
              <a:spcAft>
                <a:spcPts val="0"/>
              </a:spcAft>
              <a:buClr>
                <a:srgbClr val="000000"/>
              </a:buClr>
              <a:buSzPts val="2000"/>
              <a:buFont typeface="Noto Sans Symbols"/>
              <a:buAutoNum type="arabicPeriod"/>
            </a:pPr>
            <a:r>
              <a:rPr lang="en-GB" sz="2000" b="0" u="none" strike="noStrike">
                <a:solidFill>
                  <a:schemeClr val="dk1"/>
                </a:solidFill>
                <a:latin typeface="Calibri"/>
                <a:ea typeface="Calibri"/>
                <a:cs typeface="Calibri"/>
                <a:sym typeface="Calibri"/>
              </a:rPr>
              <a:t>know the importance of natural features in the garden – small garden lakes, rain bed,</a:t>
            </a:r>
            <a:endParaRPr sz="2000" b="0" u="none" strike="noStrike">
              <a:solidFill>
                <a:srgbClr val="000000"/>
              </a:solidFill>
              <a:latin typeface="Arial"/>
              <a:ea typeface="Arial"/>
              <a:cs typeface="Arial"/>
              <a:sym typeface="Arial"/>
            </a:endParaRPr>
          </a:p>
          <a:p>
            <a:pPr marL="457200" marR="0" lvl="0" indent="-399960" algn="just" rtl="0">
              <a:lnSpc>
                <a:spcPct val="115000"/>
              </a:lnSpc>
              <a:spcBef>
                <a:spcPts val="0"/>
              </a:spcBef>
              <a:spcAft>
                <a:spcPts val="0"/>
              </a:spcAft>
              <a:buClr>
                <a:srgbClr val="000000"/>
              </a:buClr>
              <a:buSzPts val="2000"/>
              <a:buFont typeface="Noto Sans Symbols"/>
              <a:buAutoNum type="arabicPeriod"/>
            </a:pPr>
            <a:r>
              <a:rPr lang="en-GB" sz="2000" b="0" u="none" strike="noStrike">
                <a:solidFill>
                  <a:schemeClr val="dk1"/>
                </a:solidFill>
                <a:latin typeface="Calibri"/>
                <a:ea typeface="Calibri"/>
                <a:cs typeface="Calibri"/>
                <a:sym typeface="Calibri"/>
              </a:rPr>
              <a:t>know the meaning and use of aquaponics and hydroponics,</a:t>
            </a:r>
            <a:endParaRPr sz="2000" b="0" u="none" strike="noStrike">
              <a:solidFill>
                <a:srgbClr val="000000"/>
              </a:solidFill>
              <a:latin typeface="Arial"/>
              <a:ea typeface="Arial"/>
              <a:cs typeface="Arial"/>
              <a:sym typeface="Arial"/>
            </a:endParaRPr>
          </a:p>
          <a:p>
            <a:pPr marL="457200" marR="0" lvl="0" indent="-399960" algn="just" rtl="0">
              <a:lnSpc>
                <a:spcPct val="115000"/>
              </a:lnSpc>
              <a:spcBef>
                <a:spcPts val="0"/>
              </a:spcBef>
              <a:spcAft>
                <a:spcPts val="0"/>
              </a:spcAft>
              <a:buClr>
                <a:srgbClr val="000000"/>
              </a:buClr>
              <a:buSzPts val="2000"/>
              <a:buFont typeface="Noto Sans Symbols"/>
              <a:buAutoNum type="arabicPeriod"/>
            </a:pPr>
            <a:r>
              <a:rPr lang="en-GB" sz="2000" b="0" u="none" strike="noStrike">
                <a:solidFill>
                  <a:schemeClr val="dk1"/>
                </a:solidFill>
                <a:latin typeface="Calibri"/>
                <a:ea typeface="Calibri"/>
                <a:cs typeface="Calibri"/>
                <a:sym typeface="Calibri"/>
              </a:rPr>
              <a:t>know irrigation systems,</a:t>
            </a:r>
            <a:endParaRPr sz="2000" b="0" u="none" strike="noStrike">
              <a:solidFill>
                <a:srgbClr val="000000"/>
              </a:solidFill>
              <a:latin typeface="Arial"/>
              <a:ea typeface="Arial"/>
              <a:cs typeface="Arial"/>
              <a:sym typeface="Arial"/>
            </a:endParaRPr>
          </a:p>
          <a:p>
            <a:pPr marL="457200" marR="0" lvl="0" indent="-399960" algn="just" rtl="0">
              <a:lnSpc>
                <a:spcPct val="115000"/>
              </a:lnSpc>
              <a:spcBef>
                <a:spcPts val="0"/>
              </a:spcBef>
              <a:spcAft>
                <a:spcPts val="0"/>
              </a:spcAft>
              <a:buClr>
                <a:srgbClr val="000000"/>
              </a:buClr>
              <a:buSzPts val="2000"/>
              <a:buFont typeface="Noto Sans Symbols"/>
              <a:buAutoNum type="arabicPeriod"/>
            </a:pPr>
            <a:r>
              <a:rPr lang="en-GB" sz="2000" b="0" u="none" strike="noStrike">
                <a:solidFill>
                  <a:schemeClr val="dk1"/>
                </a:solidFill>
                <a:latin typeface="Calibri"/>
                <a:ea typeface="Calibri"/>
                <a:cs typeface="Calibri"/>
                <a:sym typeface="Calibri"/>
              </a:rPr>
              <a:t>know the use of vertical gardens,</a:t>
            </a:r>
            <a:endParaRPr sz="2000" b="0" u="none" strike="noStrike">
              <a:solidFill>
                <a:srgbClr val="000000"/>
              </a:solidFill>
              <a:latin typeface="Arial"/>
              <a:ea typeface="Arial"/>
              <a:cs typeface="Arial"/>
              <a:sym typeface="Arial"/>
            </a:endParaRPr>
          </a:p>
          <a:p>
            <a:pPr marL="457200" marR="0" lvl="0" indent="-399960" algn="just" rtl="0">
              <a:lnSpc>
                <a:spcPct val="115000"/>
              </a:lnSpc>
              <a:spcBef>
                <a:spcPts val="0"/>
              </a:spcBef>
              <a:spcAft>
                <a:spcPts val="0"/>
              </a:spcAft>
              <a:buClr>
                <a:srgbClr val="000000"/>
              </a:buClr>
              <a:buSzPts val="2000"/>
              <a:buFont typeface="Noto Sans Symbols"/>
              <a:buAutoNum type="arabicPeriod"/>
            </a:pPr>
            <a:r>
              <a:rPr lang="en-GB" sz="2000" b="0" u="none" strike="noStrike">
                <a:solidFill>
                  <a:schemeClr val="dk1"/>
                </a:solidFill>
                <a:latin typeface="Calibri"/>
                <a:ea typeface="Calibri"/>
                <a:cs typeface="Calibri"/>
                <a:sym typeface="Calibri"/>
              </a:rPr>
              <a:t>know sampls for rainwater harvesting  in the garden,</a:t>
            </a:r>
            <a:endParaRPr sz="2000" b="0" u="none" strike="noStrike">
              <a:solidFill>
                <a:srgbClr val="000000"/>
              </a:solidFill>
              <a:latin typeface="Arial"/>
              <a:ea typeface="Arial"/>
              <a:cs typeface="Arial"/>
              <a:sym typeface="Arial"/>
            </a:endParaRPr>
          </a:p>
          <a:p>
            <a:pPr marL="457200" marR="0" lvl="0" indent="-399960" algn="just" rtl="0">
              <a:lnSpc>
                <a:spcPct val="115000"/>
              </a:lnSpc>
              <a:spcBef>
                <a:spcPts val="0"/>
              </a:spcBef>
              <a:spcAft>
                <a:spcPts val="0"/>
              </a:spcAft>
              <a:buClr>
                <a:srgbClr val="000000"/>
              </a:buClr>
              <a:buSzPts val="2000"/>
              <a:buFont typeface="Noto Sans Symbols"/>
              <a:buAutoNum type="arabicPeriod"/>
            </a:pPr>
            <a:r>
              <a:rPr lang="en-GB" sz="2000" b="0" u="none" strike="noStrike">
                <a:solidFill>
                  <a:schemeClr val="dk1"/>
                </a:solidFill>
                <a:latin typeface="Calibri"/>
                <a:ea typeface="Calibri"/>
                <a:cs typeface="Calibri"/>
                <a:sym typeface="Calibri"/>
              </a:rPr>
              <a:t>know the concept of water retention and give examples,</a:t>
            </a:r>
            <a:endParaRPr sz="2000" b="0" u="none" strike="noStrike">
              <a:solidFill>
                <a:srgbClr val="000000"/>
              </a:solidFill>
              <a:latin typeface="Arial"/>
              <a:ea typeface="Arial"/>
              <a:cs typeface="Arial"/>
              <a:sym typeface="Arial"/>
            </a:endParaRPr>
          </a:p>
          <a:p>
            <a:pPr marL="457200" marR="0" lvl="0" indent="-399960" algn="just" rtl="0">
              <a:lnSpc>
                <a:spcPct val="115000"/>
              </a:lnSpc>
              <a:spcBef>
                <a:spcPts val="0"/>
              </a:spcBef>
              <a:spcAft>
                <a:spcPts val="0"/>
              </a:spcAft>
              <a:buClr>
                <a:srgbClr val="000000"/>
              </a:buClr>
              <a:buSzPts val="2000"/>
              <a:buFont typeface="Noto Sans Symbols"/>
              <a:buAutoNum type="arabicPeriod"/>
            </a:pPr>
            <a:r>
              <a:rPr lang="en-GB" sz="2000" b="0" u="none" strike="noStrike">
                <a:solidFill>
                  <a:schemeClr val="dk1"/>
                </a:solidFill>
                <a:latin typeface="Calibri"/>
                <a:ea typeface="Calibri"/>
                <a:cs typeface="Calibri"/>
                <a:sym typeface="Calibri"/>
              </a:rPr>
              <a:t>know several methods of allowing water to soak in around houses.</a:t>
            </a:r>
            <a:endParaRPr sz="2000" b="0" u="none" strike="noStrike">
              <a:solidFill>
                <a:srgbClr val="000000"/>
              </a:solidFill>
              <a:latin typeface="Arial"/>
              <a:ea typeface="Arial"/>
              <a:cs typeface="Arial"/>
              <a:sym typeface="Arial"/>
            </a:endParaRPr>
          </a:p>
          <a:p>
            <a:pPr marL="0" marR="0" lvl="0" indent="0" algn="just" rtl="0">
              <a:lnSpc>
                <a:spcPct val="100000"/>
              </a:lnSpc>
              <a:spcBef>
                <a:spcPts val="1199"/>
              </a:spcBef>
              <a:spcAft>
                <a:spcPts val="0"/>
              </a:spcAft>
              <a:buNone/>
            </a:pPr>
            <a:endParaRPr sz="2000" b="0" u="none" strike="noStrike">
              <a:solidFill>
                <a:srgbClr val="000000"/>
              </a:solidFill>
              <a:latin typeface="Arial"/>
              <a:ea typeface="Arial"/>
              <a:cs typeface="Arial"/>
              <a:sym typeface="Arial"/>
            </a:endParaRPr>
          </a:p>
        </p:txBody>
      </p:sp>
      <p:pic>
        <p:nvPicPr>
          <p:cNvPr id="540" name="Google Shape;540;p2"/>
          <p:cNvPicPr preferRelativeResize="0"/>
          <p:nvPr/>
        </p:nvPicPr>
        <p:blipFill rotWithShape="1">
          <a:blip r:embed="rId3">
            <a:alphaModFix/>
          </a:blip>
          <a:srcRect/>
          <a:stretch/>
        </p:blipFill>
        <p:spPr>
          <a:xfrm>
            <a:off x="504720" y="5903280"/>
            <a:ext cx="502560" cy="456120"/>
          </a:xfrm>
          <a:prstGeom prst="rect">
            <a:avLst/>
          </a:prstGeom>
          <a:noFill/>
          <a:ln>
            <a:noFill/>
          </a:ln>
        </p:spPr>
      </p:pic>
      <p:pic>
        <p:nvPicPr>
          <p:cNvPr id="541" name="Google Shape;541;p2"/>
          <p:cNvPicPr preferRelativeResize="0"/>
          <p:nvPr/>
        </p:nvPicPr>
        <p:blipFill rotWithShape="1">
          <a:blip r:embed="rId3">
            <a:alphaModFix/>
          </a:blip>
          <a:srcRect/>
          <a:stretch/>
        </p:blipFill>
        <p:spPr>
          <a:xfrm>
            <a:off x="567360" y="4988160"/>
            <a:ext cx="439920" cy="456120"/>
          </a:xfrm>
          <a:prstGeom prst="rect">
            <a:avLst/>
          </a:prstGeom>
          <a:noFill/>
          <a:ln>
            <a:noFill/>
          </a:ln>
        </p:spPr>
      </p:pic>
      <p:pic>
        <p:nvPicPr>
          <p:cNvPr id="542" name="Google Shape;542;p2"/>
          <p:cNvPicPr preferRelativeResize="0"/>
          <p:nvPr/>
        </p:nvPicPr>
        <p:blipFill rotWithShape="1">
          <a:blip r:embed="rId3">
            <a:alphaModFix/>
          </a:blip>
          <a:srcRect/>
          <a:stretch/>
        </p:blipFill>
        <p:spPr>
          <a:xfrm>
            <a:off x="567360" y="5445720"/>
            <a:ext cx="439920" cy="456120"/>
          </a:xfrm>
          <a:prstGeom prst="rect">
            <a:avLst/>
          </a:prstGeom>
          <a:noFill/>
          <a:ln>
            <a:noFill/>
          </a:ln>
        </p:spPr>
      </p:pic>
      <p:pic>
        <p:nvPicPr>
          <p:cNvPr id="543" name="Google Shape;543;p2"/>
          <p:cNvPicPr preferRelativeResize="0"/>
          <p:nvPr/>
        </p:nvPicPr>
        <p:blipFill rotWithShape="1">
          <a:blip r:embed="rId3">
            <a:alphaModFix/>
          </a:blip>
          <a:srcRect/>
          <a:stretch/>
        </p:blipFill>
        <p:spPr>
          <a:xfrm>
            <a:off x="504720" y="6505920"/>
            <a:ext cx="502560" cy="456120"/>
          </a:xfrm>
          <a:prstGeom prst="rect">
            <a:avLst/>
          </a:prstGeom>
          <a:noFill/>
          <a:ln>
            <a:noFill/>
          </a:ln>
        </p:spPr>
      </p:pic>
      <p:pic>
        <p:nvPicPr>
          <p:cNvPr id="544" name="Google Shape;544;p2"/>
          <p:cNvPicPr preferRelativeResize="0"/>
          <p:nvPr/>
        </p:nvPicPr>
        <p:blipFill rotWithShape="1">
          <a:blip r:embed="rId3">
            <a:alphaModFix/>
          </a:blip>
          <a:srcRect/>
          <a:stretch/>
        </p:blipFill>
        <p:spPr>
          <a:xfrm>
            <a:off x="504720" y="7110000"/>
            <a:ext cx="502560" cy="456120"/>
          </a:xfrm>
          <a:prstGeom prst="rect">
            <a:avLst/>
          </a:prstGeom>
          <a:noFill/>
          <a:ln>
            <a:noFill/>
          </a:ln>
        </p:spPr>
      </p:pic>
      <p:pic>
        <p:nvPicPr>
          <p:cNvPr id="545" name="Google Shape;545;p2"/>
          <p:cNvPicPr preferRelativeResize="0"/>
          <p:nvPr/>
        </p:nvPicPr>
        <p:blipFill rotWithShape="1">
          <a:blip r:embed="rId3">
            <a:alphaModFix/>
          </a:blip>
          <a:srcRect/>
          <a:stretch/>
        </p:blipFill>
        <p:spPr>
          <a:xfrm>
            <a:off x="504720" y="7664400"/>
            <a:ext cx="502560" cy="456120"/>
          </a:xfrm>
          <a:prstGeom prst="rect">
            <a:avLst/>
          </a:prstGeom>
          <a:noFill/>
          <a:ln>
            <a:noFill/>
          </a:ln>
        </p:spPr>
      </p:pic>
      <p:pic>
        <p:nvPicPr>
          <p:cNvPr id="546" name="Google Shape;546;p2"/>
          <p:cNvPicPr preferRelativeResize="0"/>
          <p:nvPr/>
        </p:nvPicPr>
        <p:blipFill rotWithShape="1">
          <a:blip r:embed="rId3">
            <a:alphaModFix/>
          </a:blip>
          <a:srcRect/>
          <a:stretch/>
        </p:blipFill>
        <p:spPr>
          <a:xfrm>
            <a:off x="567360" y="4121280"/>
            <a:ext cx="439920" cy="45612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20"/>
          <p:cNvSpPr txBox="1">
            <a:spLocks noGrp="1"/>
          </p:cNvSpPr>
          <p:nvPr>
            <p:ph type="subTitle" idx="4294967295"/>
          </p:nvPr>
        </p:nvSpPr>
        <p:spPr>
          <a:xfrm>
            <a:off x="7200000" y="2700000"/>
            <a:ext cx="10259640" cy="4859640"/>
          </a:xfrm>
          <a:prstGeom prst="rect">
            <a:avLst/>
          </a:prstGeom>
          <a:noFill/>
          <a:ln>
            <a:noFill/>
          </a:ln>
        </p:spPr>
        <p:txBody>
          <a:bodyPr spcFirstLastPara="1" wrap="square" lIns="0" tIns="0" rIns="0" bIns="0" anchor="t" anchorCtr="0">
            <a:noAutofit/>
          </a:bodyPr>
          <a:lstStyle/>
          <a:p>
            <a:pPr marL="0" marR="0" lvl="0" indent="0" algn="just" rtl="0">
              <a:lnSpc>
                <a:spcPct val="100000"/>
              </a:lnSpc>
              <a:spcBef>
                <a:spcPts val="0"/>
              </a:spcBef>
              <a:spcAft>
                <a:spcPts val="0"/>
              </a:spcAft>
              <a:buNone/>
            </a:pPr>
            <a:r>
              <a:rPr lang="en-GB" sz="2000" b="0" i="0" u="sng" strike="noStrike" cap="none">
                <a:solidFill>
                  <a:srgbClr val="000000"/>
                </a:solidFill>
                <a:latin typeface="Calibri"/>
                <a:ea typeface="Calibri"/>
                <a:cs typeface="Calibri"/>
                <a:sym typeface="Calibri"/>
              </a:rPr>
              <a:t>Green roofs</a:t>
            </a:r>
            <a:r>
              <a:rPr lang="en-GB" sz="2000" b="0" i="0" u="none" strike="noStrike" cap="none">
                <a:solidFill>
                  <a:srgbClr val="000000"/>
                </a:solidFill>
                <a:latin typeface="Calibri"/>
                <a:ea typeface="Calibri"/>
                <a:cs typeface="Calibri"/>
                <a:sym typeface="Calibri"/>
              </a:rPr>
              <a:t> usually require a minimum of water and nutrients due to the well-thought-out composition of the vegetation. An intensive green roof has a richer plant composition that requires a higher substrate layer than </a:t>
            </a:r>
            <a:r>
              <a:rPr lang="en-GB" sz="2000" b="0" i="1" u="none" strike="noStrike" cap="none">
                <a:solidFill>
                  <a:srgbClr val="000000"/>
                </a:solidFill>
                <a:latin typeface="Calibri"/>
                <a:ea typeface="Calibri"/>
                <a:cs typeface="Calibri"/>
                <a:sym typeface="Calibri"/>
              </a:rPr>
              <a:t>extensive green roofs</a:t>
            </a:r>
            <a:r>
              <a:rPr lang="en-GB" sz="2000" b="0" i="0" u="none" strike="noStrike" cap="none">
                <a:solidFill>
                  <a:srgbClr val="000000"/>
                </a:solidFill>
                <a:latin typeface="Calibri"/>
                <a:ea typeface="Calibri"/>
                <a:cs typeface="Calibri"/>
                <a:sym typeface="Calibri"/>
              </a:rPr>
              <a:t>.</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a:p>
            <a:pPr marL="0" marR="0" lvl="0" indent="0" algn="just" rtl="0">
              <a:lnSpc>
                <a:spcPct val="115000"/>
              </a:lnSpc>
              <a:spcBef>
                <a:spcPts val="6"/>
              </a:spcBef>
              <a:spcAft>
                <a:spcPts val="0"/>
              </a:spcAft>
              <a:buNone/>
            </a:pPr>
            <a:r>
              <a:rPr lang="en-GB" sz="2000" b="0" i="1" u="none" strike="noStrike" cap="none">
                <a:solidFill>
                  <a:srgbClr val="000000"/>
                </a:solidFill>
                <a:latin typeface="Calibri"/>
                <a:ea typeface="Calibri"/>
                <a:cs typeface="Calibri"/>
                <a:sym typeface="Calibri"/>
              </a:rPr>
              <a:t>An intensive green roof</a:t>
            </a:r>
            <a:r>
              <a:rPr lang="en-GB" sz="2000" b="0" i="0" u="none" strike="noStrike" cap="none">
                <a:solidFill>
                  <a:srgbClr val="000000"/>
                </a:solidFill>
                <a:latin typeface="Calibri"/>
                <a:ea typeface="Calibri"/>
                <a:cs typeface="Calibri"/>
                <a:sym typeface="Calibri"/>
              </a:rPr>
              <a:t> has a richer plant composition that requires a higher substrate layer than extensive green roofs. The height of this layer can vary between 30 and 100 centimeters to create enough space for larger roots. A higher height of the substrate means a higher retention capacity (the system can retain water very effectively) and thus creates a sufficient reservoir for the plants. Especially in a state saturated with water, it is then necessary to take into account a much greater weight, which burdens the roof structure much more than in the case of extensive green roofs.</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2000" b="0" i="0" u="none" strike="noStrike" cap="none">
                <a:solidFill>
                  <a:srgbClr val="000000"/>
                </a:solidFill>
                <a:latin typeface="Calibri"/>
                <a:ea typeface="Calibri"/>
                <a:cs typeface="Calibri"/>
                <a:sym typeface="Calibri"/>
              </a:rPr>
              <a:t>  </a:t>
            </a:r>
            <a:endParaRPr sz="2000" b="0" i="0" u="none" strike="noStrike" cap="none">
              <a:solidFill>
                <a:srgbClr val="000000"/>
              </a:solidFill>
              <a:latin typeface="Arial"/>
              <a:ea typeface="Arial"/>
              <a:cs typeface="Arial"/>
              <a:sym typeface="Arial"/>
            </a:endParaRPr>
          </a:p>
        </p:txBody>
      </p:sp>
      <p:pic>
        <p:nvPicPr>
          <p:cNvPr id="687" name="Google Shape;687;p20"/>
          <p:cNvPicPr preferRelativeResize="0"/>
          <p:nvPr/>
        </p:nvPicPr>
        <p:blipFill rotWithShape="1">
          <a:blip r:embed="rId3">
            <a:alphaModFix/>
          </a:blip>
          <a:srcRect/>
          <a:stretch/>
        </p:blipFill>
        <p:spPr>
          <a:xfrm>
            <a:off x="1080000" y="2700000"/>
            <a:ext cx="5722200" cy="429156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21"/>
          <p:cNvSpPr/>
          <p:nvPr/>
        </p:nvSpPr>
        <p:spPr>
          <a:xfrm>
            <a:off x="171000" y="2548440"/>
            <a:ext cx="8814240" cy="611136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GB" sz="2800" b="1" u="none" strike="noStrike">
                <a:solidFill>
                  <a:srgbClr val="000000"/>
                </a:solidFill>
                <a:latin typeface="Times New Roman"/>
                <a:ea typeface="Times New Roman"/>
                <a:cs typeface="Times New Roman"/>
                <a:sym typeface="Times New Roman"/>
              </a:rPr>
              <a:t>       </a:t>
            </a:r>
            <a:r>
              <a:rPr lang="en-GB" sz="2800" b="1" u="none" strike="noStrike">
                <a:solidFill>
                  <a:srgbClr val="5EB91E"/>
                </a:solidFill>
                <a:latin typeface="Helvetica Neue"/>
                <a:ea typeface="Helvetica Neue"/>
                <a:cs typeface="Helvetica Neue"/>
                <a:sym typeface="Helvetica Neue"/>
              </a:rPr>
              <a:t>Recommendation</a:t>
            </a:r>
            <a:endParaRPr sz="28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2800" b="1" u="none" strike="noStrike">
                <a:solidFill>
                  <a:srgbClr val="000000"/>
                </a:solidFill>
                <a:latin typeface="Calibri"/>
                <a:ea typeface="Calibri"/>
                <a:cs typeface="Calibri"/>
                <a:sym typeface="Calibri"/>
              </a:rPr>
              <a:t>        Do’s and don’ts</a:t>
            </a:r>
            <a:endParaRPr sz="28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8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0" u="none" strike="noStrike">
              <a:solidFill>
                <a:srgbClr val="000000"/>
              </a:solidFill>
              <a:latin typeface="Arial"/>
              <a:ea typeface="Arial"/>
              <a:cs typeface="Arial"/>
              <a:sym typeface="Arial"/>
            </a:endParaRPr>
          </a:p>
        </p:txBody>
      </p:sp>
      <p:sp>
        <p:nvSpPr>
          <p:cNvPr id="693" name="Google Shape;693;p21"/>
          <p:cNvSpPr/>
          <p:nvPr/>
        </p:nvSpPr>
        <p:spPr>
          <a:xfrm>
            <a:off x="540000" y="4623840"/>
            <a:ext cx="8949960" cy="3367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GB" sz="2000" b="1" u="none" strike="noStrike">
                <a:solidFill>
                  <a:srgbClr val="000000"/>
                </a:solidFill>
                <a:latin typeface="Calibri"/>
                <a:ea typeface="Calibri"/>
                <a:cs typeface="Calibri"/>
                <a:sym typeface="Calibri"/>
              </a:rPr>
              <a:t>1. Every citizen</a:t>
            </a:r>
            <a:r>
              <a:rPr lang="en-GB" sz="2000" b="0" u="none" strike="noStrike">
                <a:solidFill>
                  <a:srgbClr val="000000"/>
                </a:solidFill>
                <a:latin typeface="Calibri"/>
                <a:ea typeface="Calibri"/>
                <a:cs typeface="Calibri"/>
                <a:sym typeface="Calibri"/>
              </a:rPr>
              <a:t> can save water by using self watering flower pots in city apartments.</a:t>
            </a:r>
            <a:endParaRPr sz="20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000" b="0"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2000" b="1" u="none" strike="noStrike">
                <a:solidFill>
                  <a:srgbClr val="000000"/>
                </a:solidFill>
                <a:latin typeface="Calibri"/>
                <a:ea typeface="Calibri"/>
                <a:cs typeface="Calibri"/>
                <a:sym typeface="Calibri"/>
              </a:rPr>
              <a:t>2. In the case of family houses</a:t>
            </a:r>
            <a:r>
              <a:rPr lang="en-GB" sz="2000" b="0" u="none" strike="noStrike">
                <a:solidFill>
                  <a:srgbClr val="000000"/>
                </a:solidFill>
                <a:latin typeface="Calibri"/>
                <a:ea typeface="Calibri"/>
                <a:cs typeface="Calibri"/>
                <a:sym typeface="Calibri"/>
              </a:rPr>
              <a:t>, everyone can use vertical wall as an aesthetic addition to their garden. </a:t>
            </a:r>
            <a:endParaRPr sz="2000" b="0"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20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2000" b="1" u="none" strike="noStrike">
                <a:solidFill>
                  <a:srgbClr val="000000"/>
                </a:solidFill>
                <a:latin typeface="Calibri"/>
                <a:ea typeface="Calibri"/>
                <a:cs typeface="Calibri"/>
                <a:sym typeface="Calibri"/>
              </a:rPr>
              <a:t>3</a:t>
            </a:r>
            <a:r>
              <a:rPr lang="en-GB" sz="2000" b="0" u="none" strike="noStrike">
                <a:solidFill>
                  <a:srgbClr val="000000"/>
                </a:solidFill>
                <a:latin typeface="Calibri"/>
                <a:ea typeface="Calibri"/>
                <a:cs typeface="Calibri"/>
                <a:sym typeface="Calibri"/>
              </a:rPr>
              <a:t>.</a:t>
            </a:r>
            <a:r>
              <a:rPr lang="en-GB" sz="2000" b="1" u="none" strike="noStrike">
                <a:solidFill>
                  <a:srgbClr val="000000"/>
                </a:solidFill>
                <a:latin typeface="Calibri"/>
                <a:ea typeface="Calibri"/>
                <a:cs typeface="Calibri"/>
                <a:sym typeface="Calibri"/>
              </a:rPr>
              <a:t> Irrigation bags</a:t>
            </a:r>
            <a:r>
              <a:rPr lang="en-GB" sz="2000" b="0" u="none" strike="noStrike">
                <a:solidFill>
                  <a:srgbClr val="000000"/>
                </a:solidFill>
                <a:latin typeface="Calibri"/>
                <a:ea typeface="Calibri"/>
                <a:cs typeface="Calibri"/>
                <a:sym typeface="Calibri"/>
              </a:rPr>
              <a:t> used for trees provide enough water to the trees slowly and steadily.</a:t>
            </a:r>
            <a:endParaRPr sz="2000" b="0"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2000" b="0" u="none" strike="noStrike">
              <a:solidFill>
                <a:srgbClr val="000000"/>
              </a:solidFill>
              <a:latin typeface="Arial"/>
              <a:ea typeface="Arial"/>
              <a:cs typeface="Arial"/>
              <a:sym typeface="Arial"/>
            </a:endParaRPr>
          </a:p>
        </p:txBody>
      </p:sp>
      <p:sp>
        <p:nvSpPr>
          <p:cNvPr id="694" name="Google Shape;694;p21"/>
          <p:cNvSpPr/>
          <p:nvPr/>
        </p:nvSpPr>
        <p:spPr>
          <a:xfrm>
            <a:off x="9740880" y="4461480"/>
            <a:ext cx="8349840" cy="3367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GB" sz="2000" b="1" u="none" strike="noStrike">
                <a:solidFill>
                  <a:srgbClr val="000000"/>
                </a:solidFill>
                <a:latin typeface="Calibri"/>
                <a:ea typeface="Calibri"/>
                <a:cs typeface="Calibri"/>
                <a:sym typeface="Calibri"/>
              </a:rPr>
              <a:t>1</a:t>
            </a:r>
            <a:r>
              <a:rPr lang="en-GB" sz="2000" b="0" u="none" strike="noStrike">
                <a:solidFill>
                  <a:srgbClr val="000000"/>
                </a:solidFill>
                <a:latin typeface="Calibri"/>
                <a:ea typeface="Calibri"/>
                <a:cs typeface="Calibri"/>
                <a:sym typeface="Calibri"/>
              </a:rPr>
              <a:t>. </a:t>
            </a:r>
            <a:r>
              <a:rPr lang="en-GB" sz="2000" b="1" u="none" strike="noStrike">
                <a:solidFill>
                  <a:srgbClr val="000000"/>
                </a:solidFill>
                <a:latin typeface="Calibri"/>
                <a:ea typeface="Calibri"/>
                <a:cs typeface="Calibri"/>
                <a:sym typeface="Calibri"/>
              </a:rPr>
              <a:t>Don’t water</a:t>
            </a:r>
            <a:r>
              <a:rPr lang="en-GB" sz="2000" b="0" u="none" strike="noStrike">
                <a:solidFill>
                  <a:srgbClr val="000000"/>
                </a:solidFill>
                <a:latin typeface="Calibri"/>
                <a:ea typeface="Calibri"/>
                <a:cs typeface="Calibri"/>
                <a:sym typeface="Calibri"/>
              </a:rPr>
              <a:t> your lawn during hot, partly cloudy days - you will reduce water loss through evaporation. </a:t>
            </a:r>
            <a:endParaRPr sz="20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0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2000" b="1" u="none" strike="noStrike">
                <a:solidFill>
                  <a:srgbClr val="000000"/>
                </a:solidFill>
                <a:latin typeface="Calibri"/>
                <a:ea typeface="Calibri"/>
                <a:cs typeface="Calibri"/>
                <a:sym typeface="Calibri"/>
              </a:rPr>
              <a:t>2. Don´t </a:t>
            </a:r>
            <a:r>
              <a:rPr lang="en-GB" sz="2000" b="0" u="none" strike="noStrike">
                <a:solidFill>
                  <a:srgbClr val="000000"/>
                </a:solidFill>
                <a:latin typeface="Calibri"/>
                <a:ea typeface="Calibri"/>
                <a:cs typeface="Calibri"/>
                <a:sym typeface="Calibri"/>
              </a:rPr>
              <a:t>allow rainwater to run off your property unnecessarily.</a:t>
            </a:r>
            <a:endParaRPr sz="20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0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2000" b="1" u="none" strike="noStrike">
                <a:solidFill>
                  <a:srgbClr val="000000"/>
                </a:solidFill>
                <a:latin typeface="Calibri"/>
                <a:ea typeface="Calibri"/>
                <a:cs typeface="Calibri"/>
                <a:sym typeface="Calibri"/>
              </a:rPr>
              <a:t>3</a:t>
            </a:r>
            <a:r>
              <a:rPr lang="en-GB" sz="2000" b="0" u="none" strike="noStrike">
                <a:solidFill>
                  <a:srgbClr val="000000"/>
                </a:solidFill>
                <a:latin typeface="Calibri"/>
                <a:ea typeface="Calibri"/>
                <a:cs typeface="Calibri"/>
                <a:sym typeface="Calibri"/>
              </a:rPr>
              <a:t>. </a:t>
            </a:r>
            <a:r>
              <a:rPr lang="en-GB" sz="2000" b="1" u="none" strike="noStrike">
                <a:solidFill>
                  <a:srgbClr val="000000"/>
                </a:solidFill>
                <a:latin typeface="Calibri"/>
                <a:ea typeface="Calibri"/>
                <a:cs typeface="Calibri"/>
                <a:sym typeface="Calibri"/>
              </a:rPr>
              <a:t>Don’t </a:t>
            </a:r>
            <a:r>
              <a:rPr lang="en-GB" sz="2000" b="0" u="none" strike="noStrike">
                <a:solidFill>
                  <a:srgbClr val="000000"/>
                </a:solidFill>
                <a:latin typeface="Calibri"/>
                <a:ea typeface="Calibri"/>
                <a:cs typeface="Calibri"/>
                <a:sym typeface="Calibri"/>
              </a:rPr>
              <a:t>use potable water for irrigation, only utility and rainwater.</a:t>
            </a:r>
            <a:endParaRPr sz="2000" b="0"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2000" b="0" u="none" strike="noStrike">
              <a:solidFill>
                <a:srgbClr val="000000"/>
              </a:solidFill>
              <a:latin typeface="Arial"/>
              <a:ea typeface="Arial"/>
              <a:cs typeface="Arial"/>
              <a:sym typeface="Arial"/>
            </a:endParaRPr>
          </a:p>
        </p:txBody>
      </p:sp>
      <p:pic>
        <p:nvPicPr>
          <p:cNvPr id="695" name="Google Shape;695;p21"/>
          <p:cNvPicPr preferRelativeResize="0"/>
          <p:nvPr/>
        </p:nvPicPr>
        <p:blipFill rotWithShape="1">
          <a:blip r:embed="rId3">
            <a:alphaModFix/>
          </a:blip>
          <a:srcRect/>
          <a:stretch/>
        </p:blipFill>
        <p:spPr>
          <a:xfrm>
            <a:off x="4643280" y="2939040"/>
            <a:ext cx="1387800" cy="1216440"/>
          </a:xfrm>
          <a:prstGeom prst="rect">
            <a:avLst/>
          </a:prstGeom>
          <a:noFill/>
          <a:ln>
            <a:noFill/>
          </a:ln>
        </p:spPr>
      </p:pic>
      <p:pic>
        <p:nvPicPr>
          <p:cNvPr id="696" name="Google Shape;696;p21"/>
          <p:cNvPicPr preferRelativeResize="0"/>
          <p:nvPr/>
        </p:nvPicPr>
        <p:blipFill rotWithShape="1">
          <a:blip r:embed="rId4">
            <a:alphaModFix/>
          </a:blip>
          <a:srcRect/>
          <a:stretch/>
        </p:blipFill>
        <p:spPr>
          <a:xfrm>
            <a:off x="12583080" y="3028320"/>
            <a:ext cx="1816560" cy="104508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22"/>
          <p:cNvSpPr txBox="1">
            <a:spLocks noGrp="1"/>
          </p:cNvSpPr>
          <p:nvPr>
            <p:ph type="title"/>
          </p:nvPr>
        </p:nvSpPr>
        <p:spPr>
          <a:xfrm>
            <a:off x="653400" y="2266560"/>
            <a:ext cx="9795960" cy="119808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5EB91E"/>
              </a:buClr>
              <a:buSzPts val="4000"/>
              <a:buFont typeface="Helvetica Neue"/>
              <a:buNone/>
            </a:pPr>
            <a:r>
              <a:rPr lang="en-GB" sz="4000" b="1" u="none" strike="noStrike">
                <a:solidFill>
                  <a:srgbClr val="5EB91E"/>
                </a:solidFill>
                <a:latin typeface="Helvetica Neue"/>
                <a:ea typeface="Helvetica Neue"/>
                <a:cs typeface="Helvetica Neue"/>
                <a:sym typeface="Helvetica Neue"/>
              </a:rPr>
              <a:t>5 Water retention in the landscape</a:t>
            </a:r>
            <a:endParaRPr sz="4000" b="0" u="none" strike="noStrike">
              <a:solidFill>
                <a:srgbClr val="000000"/>
              </a:solidFill>
              <a:latin typeface="Arial"/>
              <a:ea typeface="Arial"/>
              <a:cs typeface="Arial"/>
              <a:sym typeface="Arial"/>
            </a:endParaRPr>
          </a:p>
        </p:txBody>
      </p:sp>
      <p:sp>
        <p:nvSpPr>
          <p:cNvPr id="702" name="Google Shape;702;p22"/>
          <p:cNvSpPr txBox="1">
            <a:spLocks noGrp="1"/>
          </p:cNvSpPr>
          <p:nvPr>
            <p:ph type="subTitle" idx="4294967295"/>
          </p:nvPr>
        </p:nvSpPr>
        <p:spPr>
          <a:xfrm>
            <a:off x="523080" y="3780000"/>
            <a:ext cx="17335080" cy="4679640"/>
          </a:xfrm>
          <a:prstGeom prst="rect">
            <a:avLst/>
          </a:prstGeom>
          <a:noFill/>
          <a:ln>
            <a:noFill/>
          </a:ln>
        </p:spPr>
        <p:txBody>
          <a:bodyPr spcFirstLastPara="1" wrap="square" lIns="0" tIns="0" rIns="0" bIns="0" anchor="t" anchorCtr="0">
            <a:noAutofit/>
          </a:bodyPr>
          <a:lstStyle/>
          <a:p>
            <a:pPr marL="0" marR="0" lvl="0" indent="0" algn="just" rtl="0">
              <a:lnSpc>
                <a:spcPct val="100000"/>
              </a:lnSpc>
              <a:spcBef>
                <a:spcPts val="0"/>
              </a:spcBef>
              <a:spcAft>
                <a:spcPts val="0"/>
              </a:spcAft>
              <a:buClr>
                <a:srgbClr val="000000"/>
              </a:buClr>
              <a:buSzPts val="2800"/>
              <a:buFont typeface="Calibri"/>
              <a:buNone/>
            </a:pPr>
            <a:r>
              <a:rPr lang="en-GB" sz="2800" b="1" i="0" u="none" strike="noStrike" cap="none">
                <a:solidFill>
                  <a:srgbClr val="000000"/>
                </a:solidFill>
                <a:latin typeface="Calibri"/>
                <a:ea typeface="Calibri"/>
                <a:cs typeface="Calibri"/>
                <a:sym typeface="Calibri"/>
              </a:rPr>
              <a:t>Wetland creation, polders </a:t>
            </a:r>
            <a:endParaRPr sz="2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Clr>
                <a:srgbClr val="000000"/>
              </a:buClr>
              <a:buSzPts val="2000"/>
              <a:buFont typeface="Calibri"/>
              <a:buNone/>
            </a:pPr>
            <a:r>
              <a:rPr lang="en-GB" sz="2000" b="0" i="0" u="none" strike="noStrike" cap="none">
                <a:solidFill>
                  <a:srgbClr val="000000"/>
                </a:solidFill>
                <a:latin typeface="Calibri"/>
                <a:ea typeface="Calibri"/>
                <a:cs typeface="Calibri"/>
                <a:sym typeface="Calibri"/>
              </a:rPr>
              <a:t>Wetlands are considered a transitional environment, which is attributed to the fact that certain times of the year it is an aquatic system and another time completely terrestrial, for this reason it is classified as a mixed ecosystem. It is considered to be an ecosystem rich in biodiversity of plant and animal species, which makes it one of the areas with the greatest environmental concern.</a:t>
            </a:r>
            <a:endParaRPr sz="2000" b="0" i="0" u="none" strike="noStrike" cap="none">
              <a:solidFill>
                <a:srgbClr val="000000"/>
              </a:solidFill>
              <a:latin typeface="Arial"/>
              <a:ea typeface="Arial"/>
              <a:cs typeface="Arial"/>
              <a:sym typeface="Arial"/>
            </a:endParaRPr>
          </a:p>
          <a:p>
            <a:pPr marL="0" marR="0" lvl="0" indent="0" algn="just" rtl="0">
              <a:lnSpc>
                <a:spcPct val="115000"/>
              </a:lnSpc>
              <a:spcBef>
                <a:spcPts val="6"/>
              </a:spcBef>
              <a:spcAft>
                <a:spcPts val="0"/>
              </a:spcAft>
              <a:buClr>
                <a:srgbClr val="000000"/>
              </a:buClr>
              <a:buSzPts val="2000"/>
              <a:buFont typeface="Calibri"/>
              <a:buNone/>
            </a:pPr>
            <a:r>
              <a:rPr lang="en-GB" sz="2000" b="1" i="0" u="sng" strike="noStrike" cap="none">
                <a:solidFill>
                  <a:srgbClr val="000000"/>
                </a:solidFill>
                <a:latin typeface="Calibri"/>
                <a:ea typeface="Calibri"/>
                <a:cs typeface="Calibri"/>
                <a:sym typeface="Calibri"/>
              </a:rPr>
              <a:t>Wetlands </a:t>
            </a:r>
            <a:r>
              <a:rPr lang="en-GB" sz="2000" b="0" i="0" u="none" strike="noStrike" cap="none">
                <a:solidFill>
                  <a:srgbClr val="000000"/>
                </a:solidFill>
                <a:latin typeface="Calibri"/>
                <a:ea typeface="Calibri"/>
                <a:cs typeface="Calibri"/>
                <a:sym typeface="Calibri"/>
              </a:rPr>
              <a:t>are considered the most important ecosystems within the entire environmental system, it is the  perfect balance between its various elements that allow the development of the organisms and  development of life. This ecosystem is considered to be one of the largest reserves of biodiversity of fauna such as birds, fishes and many others. Most of these species consider it an ideal environment for their continuous development thanks to the constant influence of water.</a:t>
            </a:r>
            <a:endParaRPr sz="2000" b="0" i="0" u="none" strike="noStrike" cap="none">
              <a:solidFill>
                <a:srgbClr val="000000"/>
              </a:solidFill>
              <a:latin typeface="Arial"/>
              <a:ea typeface="Arial"/>
              <a:cs typeface="Arial"/>
              <a:sym typeface="Arial"/>
            </a:endParaRPr>
          </a:p>
          <a:p>
            <a:pPr marL="0" marR="0" lvl="0" indent="0" algn="just" rtl="0">
              <a:lnSpc>
                <a:spcPct val="115000"/>
              </a:lnSpc>
              <a:spcBef>
                <a:spcPts val="6"/>
              </a:spcBef>
              <a:spcAft>
                <a:spcPts val="0"/>
              </a:spcAft>
              <a:buClr>
                <a:srgbClr val="000000"/>
              </a:buClr>
              <a:buSzPts val="2000"/>
              <a:buFont typeface="Calibri"/>
              <a:buNone/>
            </a:pPr>
            <a:r>
              <a:rPr lang="en-GB" sz="2000" b="1" i="0" u="sng" strike="noStrike" cap="none">
                <a:solidFill>
                  <a:srgbClr val="000000"/>
                </a:solidFill>
                <a:latin typeface="Calibri"/>
                <a:ea typeface="Calibri"/>
                <a:cs typeface="Calibri"/>
                <a:sym typeface="Calibri"/>
              </a:rPr>
              <a:t>Polders</a:t>
            </a:r>
            <a:r>
              <a:rPr lang="en-GB" sz="2000" b="1" i="0" u="none" strike="noStrike" cap="none">
                <a:solidFill>
                  <a:srgbClr val="000000"/>
                </a:solidFill>
                <a:latin typeface="Calibri"/>
                <a:ea typeface="Calibri"/>
                <a:cs typeface="Calibri"/>
                <a:sym typeface="Calibri"/>
              </a:rPr>
              <a:t> </a:t>
            </a:r>
            <a:r>
              <a:rPr lang="en-GB" sz="2000" b="0" i="0" u="none" strike="noStrike" cap="none">
                <a:solidFill>
                  <a:srgbClr val="000000"/>
                </a:solidFill>
                <a:latin typeface="Calibri"/>
                <a:ea typeface="Calibri"/>
                <a:cs typeface="Calibri"/>
                <a:sym typeface="Calibri"/>
              </a:rPr>
              <a:t>are grassy depressions with dikes, serve when a flash flood comes. The water is collected here and then gradually drains away. People can use it, for example, for watering by </a:t>
            </a:r>
            <a:endParaRPr sz="2000" b="0" i="0" u="none" strike="noStrike" cap="none">
              <a:solidFill>
                <a:srgbClr val="000000"/>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2000"/>
              <a:buFont typeface="Calibri"/>
              <a:buNone/>
            </a:pPr>
            <a:r>
              <a:rPr lang="en-GB" sz="2000" b="0" i="0" u="none" strike="noStrike" cap="none">
                <a:solidFill>
                  <a:srgbClr val="000000"/>
                </a:solidFill>
                <a:latin typeface="Calibri"/>
                <a:ea typeface="Calibri"/>
                <a:cs typeface="Calibri"/>
                <a:sym typeface="Calibri"/>
              </a:rPr>
              <a:t>creating  damming  watercourse, but behind the dam, under normal conditions, water either does not accumulate at all (dry reservoir or dry polder) or the volume of the reservoir is only partially filled (semi-dry reservoir or semi-dry polder). The accumulation of water occurs during floods, which transforms the flood wave, which can lead to less or no damage. Polders are water works that prevent flooding. They can be dry or semi-dry.</a:t>
            </a:r>
            <a:endParaRPr sz="2000" b="0" i="0" u="none" strike="noStrike" cap="none">
              <a:solidFill>
                <a:srgbClr val="000000"/>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2000"/>
              <a:buFont typeface="Calibri"/>
              <a:buNone/>
            </a:pPr>
            <a:r>
              <a:rPr lang="en-GB" sz="2000" b="0" i="0" u="none" strike="noStrike" cap="none">
                <a:solidFill>
                  <a:srgbClr val="000000"/>
                </a:solidFill>
                <a:latin typeface="Calibri"/>
                <a:ea typeface="Calibri"/>
                <a:cs typeface="Calibri"/>
                <a:sym typeface="Calibri"/>
              </a:rPr>
              <a:t>A dry polder or also a dry protection tank or a dry retention tank is a water structure used for flood protection. The name dry polder is appropriate because there is no water there most of the time. Together with wetlands, they allow water to be retained in the landscape while increasing biodiversity.</a:t>
            </a:r>
            <a:endParaRPr sz="2000" b="0" i="0" u="none" strike="noStrike" cap="none">
              <a:solidFill>
                <a:srgbClr val="000000"/>
              </a:solidFill>
              <a:latin typeface="Arial"/>
              <a:ea typeface="Arial"/>
              <a:cs typeface="Arial"/>
              <a:sym typeface="Arial"/>
            </a:endParaRPr>
          </a:p>
          <a:p>
            <a:pPr marL="0" marR="0" lvl="0" indent="0" algn="just" rtl="0">
              <a:lnSpc>
                <a:spcPct val="115000"/>
              </a:lnSpc>
              <a:spcBef>
                <a:spcPts val="0"/>
              </a:spcBef>
              <a:spcAft>
                <a:spcPts val="0"/>
              </a:spcAft>
              <a:buClr>
                <a:srgbClr val="000000"/>
              </a:buClr>
              <a:buSzPts val="1800"/>
              <a:buFont typeface="Calibri"/>
              <a:buNone/>
            </a:pPr>
            <a:r>
              <a:rPr lang="en-GB" sz="1800" b="0" i="0" u="none" strike="noStrike" cap="none">
                <a:solidFill>
                  <a:srgbClr val="000000"/>
                </a:solidFill>
                <a:latin typeface="Calibri"/>
                <a:ea typeface="Calibri"/>
                <a:cs typeface="Calibri"/>
                <a:sym typeface="Calibri"/>
              </a:rPr>
              <a:t> </a:t>
            </a:r>
            <a:endParaRPr sz="1800" b="0" i="0" u="none" strike="noStrike" cap="none">
              <a:solidFill>
                <a:srgbClr val="000000"/>
              </a:solidFill>
              <a:latin typeface="Arial"/>
              <a:ea typeface="Arial"/>
              <a:cs typeface="Arial"/>
              <a:sym typeface="Arial"/>
            </a:endParaRPr>
          </a:p>
        </p:txBody>
      </p:sp>
      <p:pic>
        <p:nvPicPr>
          <p:cNvPr id="703" name="Google Shape;703;p22"/>
          <p:cNvPicPr preferRelativeResize="0"/>
          <p:nvPr/>
        </p:nvPicPr>
        <p:blipFill rotWithShape="1">
          <a:blip r:embed="rId3">
            <a:alphaModFix/>
          </a:blip>
          <a:srcRect/>
          <a:stretch/>
        </p:blipFill>
        <p:spPr>
          <a:xfrm>
            <a:off x="11125080" y="1620000"/>
            <a:ext cx="4928400" cy="233964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23"/>
          <p:cNvSpPr txBox="1">
            <a:spLocks noGrp="1"/>
          </p:cNvSpPr>
          <p:nvPr>
            <p:ph type="subTitle" idx="4294967295"/>
          </p:nvPr>
        </p:nvSpPr>
        <p:spPr>
          <a:xfrm>
            <a:off x="914400" y="2406960"/>
            <a:ext cx="12026520" cy="5063760"/>
          </a:xfrm>
          <a:prstGeom prst="rect">
            <a:avLst/>
          </a:prstGeom>
          <a:noFill/>
          <a:ln>
            <a:noFill/>
          </a:ln>
        </p:spPr>
        <p:txBody>
          <a:bodyPr spcFirstLastPara="1" wrap="square" lIns="0" tIns="0" rIns="0" bIns="0" anchor="t" anchorCtr="0">
            <a:noAutofit/>
          </a:bodyPr>
          <a:lstStyle/>
          <a:p>
            <a:pPr marL="0" marR="0" lvl="0" indent="0" algn="just" rtl="0">
              <a:lnSpc>
                <a:spcPct val="100000"/>
              </a:lnSpc>
              <a:spcBef>
                <a:spcPts val="0"/>
              </a:spcBef>
              <a:spcAft>
                <a:spcPts val="0"/>
              </a:spcAft>
              <a:buNone/>
            </a:pPr>
            <a:r>
              <a:rPr lang="en-GB" sz="2800" b="1" i="0" u="none" strike="noStrike" cap="none">
                <a:solidFill>
                  <a:srgbClr val="000000"/>
                </a:solidFill>
                <a:latin typeface="Calibri"/>
                <a:ea typeface="Calibri"/>
                <a:cs typeface="Calibri"/>
                <a:sym typeface="Calibri"/>
              </a:rPr>
              <a:t>Water retention in urban areas</a:t>
            </a:r>
            <a:endParaRPr sz="2800" b="0" i="0" u="none" strike="noStrike" cap="none">
              <a:solidFill>
                <a:srgbClr val="000000"/>
              </a:solidFill>
              <a:latin typeface="Arial"/>
              <a:ea typeface="Arial"/>
              <a:cs typeface="Arial"/>
              <a:sym typeface="Arial"/>
            </a:endParaRPr>
          </a:p>
          <a:p>
            <a:pPr marL="0" marR="0" lvl="0" indent="0" algn="just" rtl="0">
              <a:lnSpc>
                <a:spcPct val="115000"/>
              </a:lnSpc>
              <a:spcBef>
                <a:spcPts val="201"/>
              </a:spcBef>
              <a:spcAft>
                <a:spcPts val="0"/>
              </a:spcAft>
              <a:buNone/>
            </a:pPr>
            <a:r>
              <a:rPr lang="en-GB" sz="2000" b="0" i="0" u="none" strike="noStrike" cap="none">
                <a:solidFill>
                  <a:srgbClr val="000000"/>
                </a:solidFill>
                <a:latin typeface="Calibri"/>
                <a:ea typeface="Calibri"/>
                <a:cs typeface="Calibri"/>
                <a:sym typeface="Calibri"/>
              </a:rPr>
              <a:t>Throughout history, there has always been an effort to divert water away from cities and towns. Modern constructions for retaining rainwater are currently encouraged. The occurrence of floods caused by extreme rainfall has become frequent in Lisbon, mainly around rivers, thanks to the increasing occupation of land and climate change. This problem is solved, for example, by the "Lisbon General Drainage Plan (LDMP)".</a:t>
            </a:r>
            <a:endParaRPr sz="2000" b="0" i="0" u="none" strike="noStrike" cap="none">
              <a:solidFill>
                <a:srgbClr val="000000"/>
              </a:solidFill>
              <a:latin typeface="Arial"/>
              <a:ea typeface="Arial"/>
              <a:cs typeface="Arial"/>
              <a:sym typeface="Arial"/>
            </a:endParaRPr>
          </a:p>
          <a:p>
            <a:pPr marL="0" marR="0" lvl="0" indent="0" algn="just" rtl="0">
              <a:lnSpc>
                <a:spcPct val="115000"/>
              </a:lnSpc>
              <a:spcBef>
                <a:spcPts val="201"/>
              </a:spcBef>
              <a:spcAft>
                <a:spcPts val="0"/>
              </a:spcAft>
              <a:buNone/>
            </a:pPr>
            <a:endParaRPr sz="1800" b="0" i="0" u="none" strike="noStrike" cap="none">
              <a:solidFill>
                <a:srgbClr val="000000"/>
              </a:solidFill>
              <a:latin typeface="Arial"/>
              <a:ea typeface="Arial"/>
              <a:cs typeface="Arial"/>
              <a:sym typeface="Arial"/>
            </a:endParaRPr>
          </a:p>
          <a:p>
            <a:pPr marL="0" marR="0" lvl="0" indent="0" algn="just" rtl="0">
              <a:lnSpc>
                <a:spcPct val="115000"/>
              </a:lnSpc>
              <a:spcBef>
                <a:spcPts val="201"/>
              </a:spcBef>
              <a:spcAft>
                <a:spcPts val="0"/>
              </a:spcAft>
              <a:buNone/>
            </a:pPr>
            <a:r>
              <a:rPr lang="en-GB" sz="2000" b="1" i="0" u="sng" strike="noStrike" cap="none">
                <a:solidFill>
                  <a:srgbClr val="000000"/>
                </a:solidFill>
                <a:latin typeface="Calibri"/>
                <a:ea typeface="Calibri"/>
                <a:cs typeface="Calibri"/>
                <a:sym typeface="Calibri"/>
              </a:rPr>
              <a:t>Green roofs</a:t>
            </a:r>
            <a:r>
              <a:rPr lang="en-GB" sz="2000" b="0" i="0" u="sng" strike="noStrike" cap="none">
                <a:solidFill>
                  <a:srgbClr val="000000"/>
                </a:solidFill>
                <a:latin typeface="Calibri"/>
                <a:ea typeface="Calibri"/>
                <a:cs typeface="Calibri"/>
                <a:sym typeface="Calibri"/>
              </a:rPr>
              <a:t> </a:t>
            </a:r>
            <a:r>
              <a:rPr lang="en-GB" sz="2000" b="0" i="0" u="none" strike="noStrike" cap="none">
                <a:solidFill>
                  <a:srgbClr val="000000"/>
                </a:solidFill>
                <a:latin typeface="Calibri"/>
                <a:ea typeface="Calibri"/>
                <a:cs typeface="Calibri"/>
                <a:sym typeface="Calibri"/>
              </a:rPr>
              <a:t>are design as urban landscapes where the sewage</a:t>
            </a:r>
            <a:r>
              <a:rPr lang="en-GB" sz="2000" b="1" i="0" u="none" strike="noStrike" cap="none">
                <a:solidFill>
                  <a:srgbClr val="000000"/>
                </a:solidFill>
                <a:latin typeface="Calibri"/>
                <a:ea typeface="Calibri"/>
                <a:cs typeface="Calibri"/>
                <a:sym typeface="Calibri"/>
              </a:rPr>
              <a:t> </a:t>
            </a:r>
            <a:r>
              <a:rPr lang="en-GB" sz="2000" b="0" i="0" u="none" strike="noStrike" cap="none">
                <a:solidFill>
                  <a:srgbClr val="000000"/>
                </a:solidFill>
                <a:latin typeface="Calibri"/>
                <a:ea typeface="Calibri"/>
                <a:cs typeface="Calibri"/>
                <a:sym typeface="Calibri"/>
              </a:rPr>
              <a:t>is overloaded with paved surfaces. This problem is solved by a vegetated roof, which, with its retention properties, reduces the pressure on the sewage system. Part of the water captured in the formation naturally evaporates back into the atmosphere, whereby the green roof helps to maintain the natural water cycle where it has been disturbed by human activity. Green roofs contain a drainage system that captures and drains excess water. The correct function of this system is a basic prerequisite for the reliability and long life of the roof.</a:t>
            </a:r>
            <a:endParaRPr sz="2000" b="0" i="0" u="none" strike="noStrike" cap="none">
              <a:solidFill>
                <a:srgbClr val="000000"/>
              </a:solidFill>
              <a:latin typeface="Arial"/>
              <a:ea typeface="Arial"/>
              <a:cs typeface="Arial"/>
              <a:sym typeface="Arial"/>
            </a:endParaRPr>
          </a:p>
          <a:p>
            <a:pPr marL="0" marR="0" lvl="0" indent="0" algn="just" rtl="0">
              <a:lnSpc>
                <a:spcPct val="115000"/>
              </a:lnSpc>
              <a:spcBef>
                <a:spcPts val="201"/>
              </a:spcBef>
              <a:spcAft>
                <a:spcPts val="0"/>
              </a:spcAft>
              <a:buNone/>
            </a:pPr>
            <a:endParaRPr sz="1800" b="0" i="0" u="none" strike="noStrike" cap="none">
              <a:solidFill>
                <a:srgbClr val="000000"/>
              </a:solidFill>
              <a:latin typeface="Arial"/>
              <a:ea typeface="Arial"/>
              <a:cs typeface="Arial"/>
              <a:sym typeface="Arial"/>
            </a:endParaRPr>
          </a:p>
        </p:txBody>
      </p:sp>
      <p:pic>
        <p:nvPicPr>
          <p:cNvPr id="709" name="Google Shape;709;p23"/>
          <p:cNvPicPr preferRelativeResize="0"/>
          <p:nvPr/>
        </p:nvPicPr>
        <p:blipFill rotWithShape="1">
          <a:blip r:embed="rId3">
            <a:alphaModFix/>
          </a:blip>
          <a:srcRect/>
          <a:stretch/>
        </p:blipFill>
        <p:spPr>
          <a:xfrm>
            <a:off x="13176000" y="2961000"/>
            <a:ext cx="4502880" cy="297864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24"/>
          <p:cNvSpPr txBox="1">
            <a:spLocks noGrp="1"/>
          </p:cNvSpPr>
          <p:nvPr>
            <p:ph type="subTitle" idx="4294967295"/>
          </p:nvPr>
        </p:nvSpPr>
        <p:spPr>
          <a:xfrm>
            <a:off x="914400" y="2406960"/>
            <a:ext cx="11325240" cy="4792680"/>
          </a:xfrm>
          <a:prstGeom prst="rect">
            <a:avLst/>
          </a:prstGeom>
          <a:noFill/>
          <a:ln>
            <a:noFill/>
          </a:ln>
        </p:spPr>
        <p:txBody>
          <a:bodyPr spcFirstLastPara="1" wrap="square" lIns="0" tIns="0" rIns="0" bIns="0" anchor="t" anchorCtr="0">
            <a:noAutofit/>
          </a:bodyPr>
          <a:lstStyle/>
          <a:p>
            <a:pPr marL="0" marR="0" lvl="0" indent="0" algn="just" rtl="0">
              <a:lnSpc>
                <a:spcPct val="100000"/>
              </a:lnSpc>
              <a:spcBef>
                <a:spcPts val="0"/>
              </a:spcBef>
              <a:spcAft>
                <a:spcPts val="0"/>
              </a:spcAft>
              <a:buNone/>
            </a:pPr>
            <a:r>
              <a:rPr lang="en-GB" sz="2000" b="1" i="0" u="sng" strike="noStrike" cap="none">
                <a:solidFill>
                  <a:srgbClr val="000000"/>
                </a:solidFill>
                <a:latin typeface="Calibri"/>
                <a:ea typeface="Calibri"/>
                <a:cs typeface="Calibri"/>
                <a:sym typeface="Calibri"/>
              </a:rPr>
              <a:t>Soakaways (swales</a:t>
            </a:r>
            <a:r>
              <a:rPr lang="en-GB" sz="2000" b="0" i="0" u="sng" strike="noStrike" cap="none">
                <a:solidFill>
                  <a:srgbClr val="000000"/>
                </a:solidFill>
                <a:latin typeface="Calibri"/>
                <a:ea typeface="Calibri"/>
                <a:cs typeface="Calibri"/>
                <a:sym typeface="Calibri"/>
              </a:rPr>
              <a:t>)</a:t>
            </a:r>
            <a:r>
              <a:rPr lang="en-GB" sz="2000" b="0" i="0" u="none" strike="noStrike" cap="none">
                <a:solidFill>
                  <a:srgbClr val="000000"/>
                </a:solidFill>
                <a:latin typeface="Calibri"/>
                <a:ea typeface="Calibri"/>
                <a:cs typeface="Calibri"/>
                <a:sym typeface="Calibri"/>
              </a:rPr>
              <a:t>are an engineering feature used to retain rainwater from roads. Mainly from roads and pavements. In essence, they are small artificial wetlands that prevent water from running off quickly and facilitate the permeability of water to plant roots. We can distinguish between so-called horizontal, sloping and sloping swales.</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2000" b="1" i="0" u="sng" strike="noStrike" cap="none">
                <a:solidFill>
                  <a:srgbClr val="000000"/>
                </a:solidFill>
                <a:latin typeface="Calibri"/>
                <a:ea typeface="Calibri"/>
                <a:cs typeface="Calibri"/>
                <a:sym typeface="Calibri"/>
              </a:rPr>
              <a:t>Green carpets </a:t>
            </a:r>
            <a:r>
              <a:rPr lang="en-GB" sz="2000" b="0" i="0" u="none" strike="noStrike" cap="none">
                <a:solidFill>
                  <a:srgbClr val="000000"/>
                </a:solidFill>
                <a:latin typeface="Calibri"/>
                <a:ea typeface="Calibri"/>
                <a:cs typeface="Calibri"/>
                <a:sym typeface="Calibri"/>
              </a:rPr>
              <a:t> In addition to the aesthetic element, they improve the micro climate, reduce heat load and dust, provide a permeable layer for rainwater absorption and absorb noise from tram traffic compared to asphalt surfaces. At the same time, they create a refuge for insects and invertebrates.</a:t>
            </a:r>
            <a:endParaRPr sz="2000" b="0" i="0" u="none" strike="noStrike" cap="none">
              <a:solidFill>
                <a:srgbClr val="000000"/>
              </a:solidFill>
              <a:latin typeface="Arial"/>
              <a:ea typeface="Arial"/>
              <a:cs typeface="Arial"/>
              <a:sym typeface="Arial"/>
            </a:endParaRPr>
          </a:p>
        </p:txBody>
      </p:sp>
      <p:pic>
        <p:nvPicPr>
          <p:cNvPr id="715" name="Google Shape;715;p24"/>
          <p:cNvPicPr preferRelativeResize="0"/>
          <p:nvPr/>
        </p:nvPicPr>
        <p:blipFill rotWithShape="1">
          <a:blip r:embed="rId3">
            <a:alphaModFix/>
          </a:blip>
          <a:srcRect/>
          <a:stretch/>
        </p:blipFill>
        <p:spPr>
          <a:xfrm>
            <a:off x="12600000" y="2503800"/>
            <a:ext cx="4679640" cy="3435840"/>
          </a:xfrm>
          <a:prstGeom prst="rect">
            <a:avLst/>
          </a:prstGeom>
          <a:noFill/>
          <a:ln>
            <a:noFill/>
          </a:ln>
        </p:spPr>
      </p:pic>
      <p:pic>
        <p:nvPicPr>
          <p:cNvPr id="716" name="Google Shape;716;p24"/>
          <p:cNvPicPr preferRelativeResize="0"/>
          <p:nvPr/>
        </p:nvPicPr>
        <p:blipFill rotWithShape="1">
          <a:blip r:embed="rId4">
            <a:alphaModFix/>
          </a:blip>
          <a:srcRect/>
          <a:stretch/>
        </p:blipFill>
        <p:spPr>
          <a:xfrm>
            <a:off x="900000" y="5220720"/>
            <a:ext cx="4478400" cy="3418920"/>
          </a:xfrm>
          <a:prstGeom prst="rect">
            <a:avLst/>
          </a:prstGeom>
          <a:noFill/>
          <a:ln>
            <a:noFill/>
          </a:ln>
        </p:spPr>
      </p:pic>
      <p:pic>
        <p:nvPicPr>
          <p:cNvPr id="717" name="Google Shape;717;p24"/>
          <p:cNvPicPr preferRelativeResize="0"/>
          <p:nvPr/>
        </p:nvPicPr>
        <p:blipFill rotWithShape="1">
          <a:blip r:embed="rId5">
            <a:alphaModFix/>
          </a:blip>
          <a:srcRect/>
          <a:stretch/>
        </p:blipFill>
        <p:spPr>
          <a:xfrm>
            <a:off x="6060600" y="5220000"/>
            <a:ext cx="4559040" cy="341892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21"/>
        <p:cNvGrpSpPr/>
        <p:nvPr/>
      </p:nvGrpSpPr>
      <p:grpSpPr>
        <a:xfrm>
          <a:off x="0" y="0"/>
          <a:ext cx="0" cy="0"/>
          <a:chOff x="0" y="0"/>
          <a:chExt cx="0" cy="0"/>
        </a:xfrm>
      </p:grpSpPr>
      <p:sp>
        <p:nvSpPr>
          <p:cNvPr id="722" name="Google Shape;722;p25"/>
          <p:cNvSpPr txBox="1">
            <a:spLocks noGrp="1"/>
          </p:cNvSpPr>
          <p:nvPr>
            <p:ph type="subTitle" idx="4294967295"/>
          </p:nvPr>
        </p:nvSpPr>
        <p:spPr>
          <a:xfrm>
            <a:off x="914400" y="2442960"/>
            <a:ext cx="9885240" cy="6016680"/>
          </a:xfrm>
          <a:prstGeom prst="rect">
            <a:avLst/>
          </a:prstGeom>
          <a:noFill/>
          <a:ln>
            <a:noFill/>
          </a:ln>
        </p:spPr>
        <p:txBody>
          <a:bodyPr spcFirstLastPara="1" wrap="square" lIns="0" tIns="0" rIns="0" bIns="0" anchor="t" anchorCtr="0">
            <a:noAutofit/>
          </a:bodyPr>
          <a:lstStyle/>
          <a:p>
            <a:pPr marL="0" marR="0" lvl="0" indent="0" algn="just" rtl="0">
              <a:lnSpc>
                <a:spcPct val="100000"/>
              </a:lnSpc>
              <a:spcBef>
                <a:spcPts val="0"/>
              </a:spcBef>
              <a:spcAft>
                <a:spcPts val="0"/>
              </a:spcAft>
              <a:buNone/>
            </a:pPr>
            <a:r>
              <a:rPr lang="en-GB" sz="2000" b="1" i="0" u="sng" strike="noStrike" cap="none">
                <a:solidFill>
                  <a:srgbClr val="000000"/>
                </a:solidFill>
                <a:latin typeface="Calibri"/>
                <a:ea typeface="Calibri"/>
                <a:cs typeface="Calibri"/>
                <a:sym typeface="Calibri"/>
              </a:rPr>
              <a:t>Flowery meadows </a:t>
            </a:r>
            <a:r>
              <a:rPr lang="en-GB" sz="2000" b="0" i="0" u="none" strike="noStrike" cap="none">
                <a:solidFill>
                  <a:srgbClr val="000000"/>
                </a:solidFill>
                <a:latin typeface="Calibri"/>
                <a:ea typeface="Calibri"/>
                <a:cs typeface="Calibri"/>
                <a:sym typeface="Calibri"/>
              </a:rPr>
              <a:t>cities and municipalities are currently dealing with problems related to climate change, lack of water in the soil, or its excess in the case of torrential rains. One of the measures that will ensure the slowing down of the water, its absorption and the protection of houses at the same time, is the sowing of flowery meadows. Flowery meadows replace low-cut lawns, thereby increasing the biodiversity of the given location, lowering the temperature and retaining more water in the landscape.</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2000" b="1" i="0" u="sng" strike="noStrike" cap="none">
                <a:solidFill>
                  <a:srgbClr val="000000"/>
                </a:solidFill>
                <a:latin typeface="Calibri"/>
                <a:ea typeface="Calibri"/>
                <a:cs typeface="Calibri"/>
                <a:sym typeface="Calibri"/>
              </a:rPr>
              <a:t>Permeable paving</a:t>
            </a:r>
            <a:r>
              <a:rPr lang="en-GB" sz="2000" b="0" i="0" u="none" strike="noStrike" cap="none">
                <a:solidFill>
                  <a:srgbClr val="000000"/>
                </a:solidFill>
                <a:latin typeface="Calibri"/>
                <a:ea typeface="Calibri"/>
                <a:cs typeface="Calibri"/>
                <a:sym typeface="Calibri"/>
              </a:rPr>
              <a:t> water-permeable concrete paving elements can be used as a water-permeable reinforced surface of roads wherever the goal is to use rainwater economically and also to slow down the flow of rainwater into the sewage system and partial retention in urban agglomerations, in parks, on large parking areas, sidewalks, cycle paths , outdoor paved areas  and apartment buildings, and in the  industrial areas. Water-permeable concrete paving elements can be used as a water-permeable reinforced surface of roads wherever the goal is to use rainwater economically and also to slow down the flow of rainwater into the sewage system and partial retention in urban agglomerations, in parks, on large parking areas, sidewalks, cycle paths , outdoor paved areas in family and apartment buildings, but also industrial areas.</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p:txBody>
      </p:sp>
      <p:pic>
        <p:nvPicPr>
          <p:cNvPr id="723" name="Google Shape;723;p25"/>
          <p:cNvPicPr preferRelativeResize="0"/>
          <p:nvPr/>
        </p:nvPicPr>
        <p:blipFill rotWithShape="1">
          <a:blip r:embed="rId3">
            <a:alphaModFix/>
          </a:blip>
          <a:srcRect/>
          <a:stretch/>
        </p:blipFill>
        <p:spPr>
          <a:xfrm>
            <a:off x="11576520" y="2520000"/>
            <a:ext cx="4443120" cy="2699640"/>
          </a:xfrm>
          <a:prstGeom prst="rect">
            <a:avLst/>
          </a:prstGeom>
          <a:noFill/>
          <a:ln>
            <a:noFill/>
          </a:ln>
        </p:spPr>
      </p:pic>
      <p:pic>
        <p:nvPicPr>
          <p:cNvPr id="724" name="Google Shape;724;p25"/>
          <p:cNvPicPr preferRelativeResize="0"/>
          <p:nvPr/>
        </p:nvPicPr>
        <p:blipFill rotWithShape="1">
          <a:blip r:embed="rId4">
            <a:alphaModFix/>
          </a:blip>
          <a:srcRect/>
          <a:stretch/>
        </p:blipFill>
        <p:spPr>
          <a:xfrm>
            <a:off x="11520000" y="5400000"/>
            <a:ext cx="4556160" cy="251964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26"/>
          <p:cNvSpPr txBox="1">
            <a:spLocks noGrp="1"/>
          </p:cNvSpPr>
          <p:nvPr>
            <p:ph type="subTitle" idx="4294967295"/>
          </p:nvPr>
        </p:nvSpPr>
        <p:spPr>
          <a:xfrm>
            <a:off x="1011960" y="2406960"/>
            <a:ext cx="10920240" cy="5962680"/>
          </a:xfrm>
          <a:prstGeom prst="rect">
            <a:avLst/>
          </a:prstGeom>
          <a:noFill/>
          <a:ln>
            <a:noFill/>
          </a:ln>
        </p:spPr>
        <p:txBody>
          <a:bodyPr spcFirstLastPara="1" wrap="square" lIns="0" tIns="0" rIns="0" bIns="0" anchor="t" anchorCtr="0">
            <a:noAutofit/>
          </a:bodyPr>
          <a:lstStyle/>
          <a:p>
            <a:pPr marL="0" marR="0" lvl="0" indent="0" algn="just" rtl="0">
              <a:lnSpc>
                <a:spcPct val="100000"/>
              </a:lnSpc>
              <a:spcBef>
                <a:spcPts val="0"/>
              </a:spcBef>
              <a:spcAft>
                <a:spcPts val="0"/>
              </a:spcAft>
              <a:buNone/>
            </a:pPr>
            <a:r>
              <a:rPr lang="en-GB" sz="2800" b="1" i="0" u="none" strike="noStrike" cap="none">
                <a:solidFill>
                  <a:srgbClr val="000000"/>
                </a:solidFill>
                <a:latin typeface="Times New Roman"/>
                <a:ea typeface="Times New Roman"/>
                <a:cs typeface="Times New Roman"/>
                <a:sym typeface="Times New Roman"/>
              </a:rPr>
              <a:t>Collection and retention of water in the vicinity of family houses</a:t>
            </a:r>
            <a:endParaRPr sz="2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2000" b="0" i="0" u="none" strike="noStrike" cap="none">
                <a:solidFill>
                  <a:srgbClr val="000000"/>
                </a:solidFill>
                <a:latin typeface="Calibri"/>
                <a:ea typeface="Calibri"/>
                <a:cs typeface="Calibri"/>
                <a:sym typeface="Calibri"/>
              </a:rPr>
              <a:t>Collecting rainwater is an economical method that saves drinking water resources and provides plants with high-quality, chlorine-free watering. There is now a wide choice of underground and above ground water tanks. Collecting rainwater is is an efficient and sustainable practice that brings many benefits. First and foremost, it helps to conserve and preserve the freshwater resource, which can help </a:t>
            </a:r>
            <a:r>
              <a:rPr lang="en-GB" sz="2000" b="1" i="0" u="none" strike="noStrike" cap="none">
                <a:solidFill>
                  <a:srgbClr val="000000"/>
                </a:solidFill>
                <a:latin typeface="Calibri"/>
                <a:ea typeface="Calibri"/>
                <a:cs typeface="Calibri"/>
                <a:sym typeface="Calibri"/>
              </a:rPr>
              <a:t>reduce water</a:t>
            </a:r>
            <a:r>
              <a:rPr lang="en-GB" sz="2000" b="0" i="0" u="none" strike="noStrike" cap="none">
                <a:solidFill>
                  <a:srgbClr val="000000"/>
                </a:solidFill>
                <a:latin typeface="Calibri"/>
                <a:ea typeface="Calibri"/>
                <a:cs typeface="Calibri"/>
                <a:sym typeface="Calibri"/>
              </a:rPr>
              <a:t> </a:t>
            </a:r>
            <a:r>
              <a:rPr lang="en-GB" sz="2000" b="1" i="0" u="none" strike="noStrike" cap="none">
                <a:solidFill>
                  <a:srgbClr val="000000"/>
                </a:solidFill>
                <a:latin typeface="Calibri"/>
                <a:ea typeface="Calibri"/>
                <a:cs typeface="Calibri"/>
                <a:sym typeface="Calibri"/>
              </a:rPr>
              <a:t>costs </a:t>
            </a:r>
            <a:r>
              <a:rPr lang="en-GB" sz="2000" b="0" i="0" u="none" strike="noStrike" cap="none">
                <a:solidFill>
                  <a:srgbClr val="000000"/>
                </a:solidFill>
                <a:latin typeface="Calibri"/>
                <a:ea typeface="Calibri"/>
                <a:cs typeface="Calibri"/>
                <a:sym typeface="Calibri"/>
              </a:rPr>
              <a:t>as well as reduce the burden on the on-site water resource. Rainwater provides </a:t>
            </a:r>
            <a:r>
              <a:rPr lang="en-GB" sz="2000" b="1" i="0" u="none" strike="noStrike" cap="none">
                <a:solidFill>
                  <a:srgbClr val="000000"/>
                </a:solidFill>
                <a:latin typeface="Calibri"/>
                <a:ea typeface="Calibri"/>
                <a:cs typeface="Calibri"/>
                <a:sym typeface="Calibri"/>
              </a:rPr>
              <a:t>essential nutrients and does not contain chlorine or fluoride </a:t>
            </a:r>
            <a:r>
              <a:rPr lang="en-GB" sz="2000" b="0" i="0" u="none" strike="noStrike" cap="none">
                <a:solidFill>
                  <a:srgbClr val="000000"/>
                </a:solidFill>
                <a:latin typeface="Calibri"/>
                <a:ea typeface="Calibri"/>
                <a:cs typeface="Calibri"/>
                <a:sym typeface="Calibri"/>
              </a:rPr>
              <a:t>often found in treated water, which can lead to improved plant health and vigor. Therefore, if you use it to water your garden, it can improve soil health by preventing the build-up of substances that could damage plant roots and soil structure. It will also improve plant growth and health because </a:t>
            </a:r>
            <a:r>
              <a:rPr lang="en-GB" sz="2000" b="1" i="0" u="none" strike="noStrike" cap="none">
                <a:solidFill>
                  <a:srgbClr val="000000"/>
                </a:solidFill>
                <a:latin typeface="Calibri"/>
                <a:ea typeface="Calibri"/>
                <a:cs typeface="Calibri"/>
                <a:sym typeface="Calibri"/>
              </a:rPr>
              <a:t>rainwater is soft and slightly acidic</a:t>
            </a:r>
            <a:r>
              <a:rPr lang="en-GB" sz="2000" b="0" i="0" u="none" strike="noStrike" cap="none">
                <a:solidFill>
                  <a:srgbClr val="000000"/>
                </a:solidFill>
                <a:latin typeface="Calibri"/>
                <a:ea typeface="Calibri"/>
                <a:cs typeface="Calibri"/>
                <a:sym typeface="Calibri"/>
              </a:rPr>
              <a:t>, making it an ideal choice for most plants.</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just" rtl="0">
              <a:lnSpc>
                <a:spcPct val="115000"/>
              </a:lnSpc>
              <a:spcBef>
                <a:spcPts val="0"/>
              </a:spcBef>
              <a:spcAft>
                <a:spcPts val="0"/>
              </a:spcAft>
              <a:buNone/>
            </a:pPr>
            <a:r>
              <a:rPr lang="en-GB" sz="2000" b="1" i="0" u="sng" strike="noStrike" cap="none">
                <a:solidFill>
                  <a:srgbClr val="000000"/>
                </a:solidFill>
                <a:latin typeface="Calibri"/>
                <a:ea typeface="Calibri"/>
                <a:cs typeface="Calibri"/>
                <a:sym typeface="Calibri"/>
              </a:rPr>
              <a:t>Mulches</a:t>
            </a:r>
            <a:r>
              <a:rPr lang="en-GB" sz="2000" b="0" i="0" u="none" strike="noStrike" cap="none">
                <a:solidFill>
                  <a:srgbClr val="000000"/>
                </a:solidFill>
                <a:latin typeface="Calibri"/>
                <a:ea typeface="Calibri"/>
                <a:cs typeface="Calibri"/>
                <a:sym typeface="Calibri"/>
              </a:rPr>
              <a:t> keep the rainwater in your garden or prevent from drying out. Mulch will keep humidity and soil temperature and also prevents weed growth. Mulches are divided into organic and inorganic. </a:t>
            </a:r>
            <a:endParaRPr sz="2000" b="0" i="0" u="none" strike="noStrike" cap="none">
              <a:solidFill>
                <a:srgbClr val="000000"/>
              </a:solidFill>
              <a:latin typeface="Arial"/>
              <a:ea typeface="Arial"/>
              <a:cs typeface="Arial"/>
              <a:sym typeface="Arial"/>
            </a:endParaRPr>
          </a:p>
          <a:p>
            <a:pPr marL="216000" marR="0" lvl="0" indent="-216000" algn="just" rtl="0">
              <a:lnSpc>
                <a:spcPct val="115000"/>
              </a:lnSpc>
              <a:spcBef>
                <a:spcPts val="0"/>
              </a:spcBef>
              <a:spcAft>
                <a:spcPts val="0"/>
              </a:spcAft>
              <a:buClr>
                <a:srgbClr val="000000"/>
              </a:buClr>
              <a:buSzPts val="2000"/>
              <a:buFont typeface="Noto Sans Symbols"/>
              <a:buAutoNum type="alphaUcParenR"/>
            </a:pPr>
            <a:r>
              <a:rPr lang="en-GB" sz="2000" b="0" i="0" u="none" strike="noStrike" cap="none">
                <a:solidFill>
                  <a:srgbClr val="000000"/>
                </a:solidFill>
                <a:latin typeface="Calibri"/>
                <a:ea typeface="Calibri"/>
                <a:cs typeface="Calibri"/>
                <a:sym typeface="Calibri"/>
              </a:rPr>
              <a:t> </a:t>
            </a:r>
            <a:r>
              <a:rPr lang="en-GB" sz="2000" b="0" i="1" u="none" strike="noStrike" cap="none">
                <a:solidFill>
                  <a:srgbClr val="000000"/>
                </a:solidFill>
                <a:latin typeface="Calibri"/>
                <a:ea typeface="Calibri"/>
                <a:cs typeface="Calibri"/>
                <a:sym typeface="Calibri"/>
              </a:rPr>
              <a:t>Inorganic mulches </a:t>
            </a:r>
            <a:r>
              <a:rPr lang="en-GB" sz="2000" b="0" i="0" u="none" strike="noStrike" cap="none">
                <a:solidFill>
                  <a:srgbClr val="000000"/>
                </a:solidFill>
                <a:latin typeface="Calibri"/>
                <a:ea typeface="Calibri"/>
                <a:cs typeface="Calibri"/>
                <a:sym typeface="Calibri"/>
              </a:rPr>
              <a:t>stones and pebbles drain perfectly and do not wash down the slope in the event of rain as organic mulches do. They are therefore ideal for mulching slopes, rockeries, around ponds, around paths or for creating pathways. The great advantage of inorganic mulch is its long-lasting durability.</a:t>
            </a:r>
            <a:endParaRPr sz="2000" b="0" i="0" u="none" strike="noStrike" cap="none">
              <a:solidFill>
                <a:srgbClr val="000000"/>
              </a:solidFill>
              <a:latin typeface="Arial"/>
              <a:ea typeface="Arial"/>
              <a:cs typeface="Arial"/>
              <a:sym typeface="Arial"/>
            </a:endParaRPr>
          </a:p>
          <a:p>
            <a:pPr marL="0" marR="0" lvl="0" indent="0" algn="just" rtl="0">
              <a:lnSpc>
                <a:spcPct val="115000"/>
              </a:lnSpc>
              <a:spcBef>
                <a:spcPts val="201"/>
              </a:spcBef>
              <a:spcAft>
                <a:spcPts val="0"/>
              </a:spcAft>
              <a:buNone/>
            </a:pPr>
            <a:r>
              <a:rPr lang="en-GB" sz="2000" b="0" i="0" u="none" strike="noStrike" cap="none">
                <a:solidFill>
                  <a:srgbClr val="000000"/>
                </a:solidFill>
                <a:latin typeface="Calibri"/>
                <a:ea typeface="Calibri"/>
                <a:cs typeface="Calibri"/>
                <a:sym typeface="Calibri"/>
              </a:rPr>
              <a:t>If you have walkways or driveways in your garden, you may want to consider using permeable pavers. These will reduce water runoff and encourage water absorption.</a:t>
            </a:r>
            <a:endParaRPr sz="2000" b="0" i="0" u="none" strike="noStrike" cap="none">
              <a:solidFill>
                <a:srgbClr val="000000"/>
              </a:solidFill>
              <a:latin typeface="Arial"/>
              <a:ea typeface="Arial"/>
              <a:cs typeface="Arial"/>
              <a:sym typeface="Arial"/>
            </a:endParaRPr>
          </a:p>
          <a:p>
            <a:pPr marL="216000" marR="0" lvl="0" indent="-216000" algn="just" rtl="0">
              <a:lnSpc>
                <a:spcPct val="115000"/>
              </a:lnSpc>
              <a:spcBef>
                <a:spcPts val="0"/>
              </a:spcBef>
              <a:spcAft>
                <a:spcPts val="0"/>
              </a:spcAft>
              <a:buClr>
                <a:srgbClr val="000000"/>
              </a:buClr>
              <a:buSzPts val="2000"/>
              <a:buFont typeface="Noto Sans Symbols"/>
              <a:buAutoNum type="alphaUcParenR"/>
            </a:pPr>
            <a:r>
              <a:rPr lang="en-GB" sz="2000" b="0" i="1" u="none" strike="noStrike" cap="none">
                <a:solidFill>
                  <a:srgbClr val="000000"/>
                </a:solidFill>
                <a:latin typeface="Calibri"/>
                <a:ea typeface="Calibri"/>
                <a:cs typeface="Calibri"/>
                <a:sym typeface="Calibri"/>
              </a:rPr>
              <a:t> </a:t>
            </a:r>
            <a:endParaRPr sz="2000" b="0" i="0" u="none" strike="noStrike" cap="none">
              <a:solidFill>
                <a:srgbClr val="000000"/>
              </a:solidFill>
              <a:latin typeface="Arial"/>
              <a:ea typeface="Arial"/>
              <a:cs typeface="Arial"/>
              <a:sym typeface="Arial"/>
            </a:endParaRPr>
          </a:p>
        </p:txBody>
      </p:sp>
      <p:pic>
        <p:nvPicPr>
          <p:cNvPr id="730" name="Google Shape;730;p26"/>
          <p:cNvPicPr preferRelativeResize="0"/>
          <p:nvPr/>
        </p:nvPicPr>
        <p:blipFill rotWithShape="1">
          <a:blip r:embed="rId3">
            <a:alphaModFix/>
          </a:blip>
          <a:srcRect/>
          <a:stretch/>
        </p:blipFill>
        <p:spPr>
          <a:xfrm>
            <a:off x="12553560" y="2160000"/>
            <a:ext cx="3286080" cy="3007080"/>
          </a:xfrm>
          <a:prstGeom prst="rect">
            <a:avLst/>
          </a:prstGeom>
          <a:noFill/>
          <a:ln>
            <a:noFill/>
          </a:ln>
        </p:spPr>
      </p:pic>
      <p:pic>
        <p:nvPicPr>
          <p:cNvPr id="731" name="Google Shape;731;p26"/>
          <p:cNvPicPr preferRelativeResize="0"/>
          <p:nvPr/>
        </p:nvPicPr>
        <p:blipFill rotWithShape="1">
          <a:blip r:embed="rId4">
            <a:alphaModFix/>
          </a:blip>
          <a:srcRect/>
          <a:stretch/>
        </p:blipFill>
        <p:spPr>
          <a:xfrm>
            <a:off x="12600000" y="5400000"/>
            <a:ext cx="3239640" cy="287964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27"/>
          <p:cNvSpPr txBox="1">
            <a:spLocks noGrp="1"/>
          </p:cNvSpPr>
          <p:nvPr>
            <p:ph type="subTitle" idx="4294967295"/>
          </p:nvPr>
        </p:nvSpPr>
        <p:spPr>
          <a:xfrm>
            <a:off x="1011960" y="2406960"/>
            <a:ext cx="10920240" cy="5962680"/>
          </a:xfrm>
          <a:prstGeom prst="rect">
            <a:avLst/>
          </a:prstGeom>
          <a:noFill/>
          <a:ln>
            <a:noFill/>
          </a:ln>
        </p:spPr>
        <p:txBody>
          <a:bodyPr spcFirstLastPara="1" wrap="square" lIns="0" tIns="0" rIns="0" bIns="0" anchor="t" anchorCtr="0">
            <a:noAutofit/>
          </a:bodyPr>
          <a:lstStyle/>
          <a:p>
            <a:pPr marL="0" marR="0" lvl="0" indent="0" algn="just" rtl="0">
              <a:lnSpc>
                <a:spcPct val="100000"/>
              </a:lnSpc>
              <a:spcBef>
                <a:spcPts val="0"/>
              </a:spcBef>
              <a:spcAft>
                <a:spcPts val="0"/>
              </a:spcAft>
              <a:buNone/>
            </a:pPr>
            <a:r>
              <a:rPr lang="en-GB" sz="2800" b="1" i="0" u="none" strike="noStrike" cap="none">
                <a:solidFill>
                  <a:srgbClr val="000000"/>
                </a:solidFill>
                <a:latin typeface="Times New Roman"/>
                <a:ea typeface="Times New Roman"/>
                <a:cs typeface="Times New Roman"/>
                <a:sym typeface="Times New Roman"/>
              </a:rPr>
              <a:t> </a:t>
            </a:r>
            <a:r>
              <a:rPr lang="en-GB" sz="2000" b="1" i="0" u="none" strike="noStrike" cap="none">
                <a:solidFill>
                  <a:srgbClr val="000000"/>
                </a:solidFill>
                <a:latin typeface="Calibri"/>
                <a:ea typeface="Calibri"/>
                <a:cs typeface="Calibri"/>
                <a:sym typeface="Calibri"/>
              </a:rPr>
              <a:t>B)</a:t>
            </a:r>
            <a:r>
              <a:rPr lang="en-GB" sz="2000" b="0" i="1" u="none" strike="noStrike" cap="none">
                <a:solidFill>
                  <a:srgbClr val="000000"/>
                </a:solidFill>
                <a:latin typeface="Calibri"/>
                <a:ea typeface="Calibri"/>
                <a:cs typeface="Calibri"/>
                <a:sym typeface="Calibri"/>
              </a:rPr>
              <a:t> Organic mulches </a:t>
            </a:r>
            <a:r>
              <a:rPr lang="en-GB" sz="2000" b="0" i="0" u="none" strike="noStrike" cap="none">
                <a:solidFill>
                  <a:srgbClr val="000000"/>
                </a:solidFill>
                <a:latin typeface="Calibri"/>
                <a:ea typeface="Calibri"/>
                <a:cs typeface="Calibri"/>
                <a:sym typeface="Calibri"/>
              </a:rPr>
              <a:t>can serve several functions. In particular, bark performs an excellent ornamental function. Furthermore, organic mulches prevent weed growth, retain moisture in the soil and act as a thermal insulation. </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2000" b="1" i="0" u="sng" strike="noStrike" cap="none">
                <a:solidFill>
                  <a:srgbClr val="000000"/>
                </a:solidFill>
                <a:latin typeface="Calibri"/>
                <a:ea typeface="Calibri"/>
                <a:cs typeface="Calibri"/>
                <a:sym typeface="Calibri"/>
              </a:rPr>
              <a:t>When does the soil dry out the most</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204"/>
              </a:spcBef>
              <a:spcAft>
                <a:spcPts val="0"/>
              </a:spcAft>
              <a:buNone/>
            </a:pPr>
            <a:r>
              <a:rPr lang="en-GB" sz="2000" b="0" i="0" u="none" strike="noStrike" cap="none">
                <a:solidFill>
                  <a:srgbClr val="000000"/>
                </a:solidFill>
                <a:latin typeface="Calibri"/>
                <a:ea typeface="Calibri"/>
                <a:cs typeface="Calibri"/>
                <a:sym typeface="Calibri"/>
              </a:rPr>
              <a:t>- mowing and clean excavated surfaces,</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2000" b="0" i="0" u="none" strike="noStrike" cap="none">
                <a:solidFill>
                  <a:srgbClr val="000000"/>
                </a:solidFill>
                <a:latin typeface="Calibri"/>
                <a:ea typeface="Calibri"/>
                <a:cs typeface="Calibri"/>
                <a:sym typeface="Calibri"/>
              </a:rPr>
              <a:t>- the grain of the material on the surface of the surfaces. The coarse-grained structure with air cavities does not allow water to evaporate so easily. Conversely, the finer the grain of the surface, e.g. mud or clay, the more the capillary action of water is applied. The surface then dries quickly and cracks. In addition, granularity is closely related to soil aeration.</a:t>
            </a:r>
            <a:endParaRPr sz="2000" b="0" i="0" u="none" strike="noStrike" cap="none">
              <a:solidFill>
                <a:srgbClr val="000000"/>
              </a:solidFill>
              <a:latin typeface="Arial"/>
              <a:ea typeface="Arial"/>
              <a:cs typeface="Arial"/>
              <a:sym typeface="Arial"/>
            </a:endParaRPr>
          </a:p>
          <a:p>
            <a:pPr marL="0" marR="0" lvl="0" indent="0" algn="just" rtl="0">
              <a:lnSpc>
                <a:spcPct val="115000"/>
              </a:lnSpc>
              <a:spcBef>
                <a:spcPts val="0"/>
              </a:spcBef>
              <a:spcAft>
                <a:spcPts val="0"/>
              </a:spcAft>
              <a:buNone/>
            </a:pPr>
            <a:r>
              <a:rPr lang="en-GB" sz="2000" b="0" i="0" u="none" strike="noStrike" cap="none">
                <a:solidFill>
                  <a:srgbClr val="000000"/>
                </a:solidFill>
                <a:latin typeface="Calibri"/>
                <a:ea typeface="Calibri"/>
                <a:cs typeface="Calibri"/>
                <a:sym typeface="Calibri"/>
              </a:rPr>
              <a:t>The aforementioned mulching, which shades the soil, aerates it, prevents water evaporation, and at the same time decomposes the substrate and manure, is widely used against unwanted drying out in the natural garden. It also slows down weed growth to some extent.</a:t>
            </a:r>
            <a:endParaRPr sz="2000" b="0" i="0" u="none" strike="noStrike" cap="none">
              <a:solidFill>
                <a:srgbClr val="000000"/>
              </a:solidFill>
              <a:latin typeface="Arial"/>
              <a:ea typeface="Arial"/>
              <a:cs typeface="Arial"/>
              <a:sym typeface="Arial"/>
            </a:endParaRPr>
          </a:p>
        </p:txBody>
      </p:sp>
      <p:pic>
        <p:nvPicPr>
          <p:cNvPr id="737" name="Google Shape;737;p27"/>
          <p:cNvPicPr preferRelativeResize="0"/>
          <p:nvPr/>
        </p:nvPicPr>
        <p:blipFill rotWithShape="1">
          <a:blip r:embed="rId3">
            <a:alphaModFix/>
          </a:blip>
          <a:srcRect/>
          <a:stretch/>
        </p:blipFill>
        <p:spPr>
          <a:xfrm>
            <a:off x="12240000" y="1980000"/>
            <a:ext cx="3959640" cy="3111120"/>
          </a:xfrm>
          <a:prstGeom prst="rect">
            <a:avLst/>
          </a:prstGeom>
          <a:noFill/>
          <a:ln>
            <a:noFill/>
          </a:ln>
        </p:spPr>
      </p:pic>
      <p:pic>
        <p:nvPicPr>
          <p:cNvPr id="738" name="Google Shape;738;p27"/>
          <p:cNvPicPr preferRelativeResize="0"/>
          <p:nvPr/>
        </p:nvPicPr>
        <p:blipFill rotWithShape="1">
          <a:blip r:embed="rId4">
            <a:alphaModFix/>
          </a:blip>
          <a:srcRect/>
          <a:stretch/>
        </p:blipFill>
        <p:spPr>
          <a:xfrm>
            <a:off x="12288960" y="5284800"/>
            <a:ext cx="3910680" cy="263484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28"/>
          <p:cNvSpPr txBox="1">
            <a:spLocks noGrp="1"/>
          </p:cNvSpPr>
          <p:nvPr>
            <p:ph type="subTitle" idx="4294967295"/>
          </p:nvPr>
        </p:nvSpPr>
        <p:spPr>
          <a:xfrm>
            <a:off x="944280" y="2523960"/>
            <a:ext cx="16816320" cy="6054120"/>
          </a:xfrm>
          <a:prstGeom prst="rect">
            <a:avLst/>
          </a:prstGeom>
          <a:noFill/>
          <a:ln>
            <a:noFill/>
          </a:ln>
        </p:spPr>
        <p:txBody>
          <a:bodyPr spcFirstLastPara="1" wrap="square" lIns="0" tIns="0" rIns="0" bIns="0" anchor="t" anchorCtr="0">
            <a:noAutofit/>
          </a:bodyPr>
          <a:lstStyle/>
          <a:p>
            <a:pPr marL="0" marR="0" lvl="0" indent="0" algn="just" rtl="0">
              <a:lnSpc>
                <a:spcPct val="100000"/>
              </a:lnSpc>
              <a:spcBef>
                <a:spcPts val="0"/>
              </a:spcBef>
              <a:spcAft>
                <a:spcPts val="0"/>
              </a:spcAft>
              <a:buNone/>
            </a:pPr>
            <a:r>
              <a:rPr lang="en-GB" sz="1800" b="0" i="0" u="none" strike="noStrike" cap="none">
                <a:solidFill>
                  <a:srgbClr val="000000"/>
                </a:solidFill>
                <a:latin typeface="Times New Roman"/>
                <a:ea typeface="Times New Roman"/>
                <a:cs typeface="Times New Roman"/>
                <a:sym typeface="Times New Roman"/>
              </a:rPr>
              <a:t> </a:t>
            </a:r>
            <a:r>
              <a:rPr lang="en-GB" sz="2000" b="1" i="0" u="sng" strike="noStrike" cap="none">
                <a:solidFill>
                  <a:srgbClr val="000000"/>
                </a:solidFill>
                <a:latin typeface="Calibri"/>
                <a:ea typeface="Calibri"/>
                <a:cs typeface="Calibri"/>
                <a:sym typeface="Calibri"/>
              </a:rPr>
              <a:t>Water retention in urban and natural vegetation</a:t>
            </a:r>
            <a:endParaRPr sz="2000" b="0" i="0" u="none" strike="noStrike" cap="none">
              <a:solidFill>
                <a:srgbClr val="000000"/>
              </a:solidFill>
              <a:latin typeface="Arial"/>
              <a:ea typeface="Arial"/>
              <a:cs typeface="Arial"/>
              <a:sym typeface="Arial"/>
            </a:endParaRPr>
          </a:p>
          <a:p>
            <a:pPr marL="0" marR="0" lvl="0" indent="0" algn="just" rtl="0">
              <a:lnSpc>
                <a:spcPct val="115000"/>
              </a:lnSpc>
              <a:spcBef>
                <a:spcPts val="201"/>
              </a:spcBef>
              <a:spcAft>
                <a:spcPts val="0"/>
              </a:spcAft>
              <a:buNone/>
            </a:pPr>
            <a:r>
              <a:rPr lang="en-GB" sz="2000" b="0" i="0" u="none" strike="noStrike" cap="none">
                <a:solidFill>
                  <a:srgbClr val="000000"/>
                </a:solidFill>
                <a:latin typeface="Calibri"/>
                <a:ea typeface="Calibri"/>
                <a:cs typeface="Calibri"/>
                <a:sym typeface="Calibri"/>
              </a:rPr>
              <a:t>Plants are a very important component, interfering with the cycle of water between the soil and the atmosphere. Vegetation takes water from the soil and thereby dries it out, but at the same time it moistens its surroundings with its own vapour. The amount of water that plants evaporate into the air is determined by many factors. </a:t>
            </a:r>
            <a:endParaRPr sz="2000" b="0" i="0" u="none" strike="noStrike" cap="none">
              <a:solidFill>
                <a:srgbClr val="000000"/>
              </a:solidFill>
              <a:latin typeface="Arial"/>
              <a:ea typeface="Arial"/>
              <a:cs typeface="Arial"/>
              <a:sym typeface="Arial"/>
            </a:endParaRPr>
          </a:p>
          <a:p>
            <a:pPr marL="0" marR="0" lvl="0" indent="0" algn="just" rtl="0">
              <a:lnSpc>
                <a:spcPct val="115000"/>
              </a:lnSpc>
              <a:spcBef>
                <a:spcPts val="201"/>
              </a:spcBef>
              <a:spcAft>
                <a:spcPts val="0"/>
              </a:spcAft>
              <a:buNone/>
            </a:pPr>
            <a:r>
              <a:rPr lang="en-GB" sz="2000" b="0" i="0" u="none" strike="noStrike" cap="none">
                <a:solidFill>
                  <a:srgbClr val="000000"/>
                </a:solidFill>
                <a:latin typeface="Calibri"/>
                <a:ea typeface="Calibri"/>
                <a:cs typeface="Calibri"/>
                <a:sym typeface="Calibri"/>
              </a:rPr>
              <a:t>Evaporation is mainly influenced by </a:t>
            </a:r>
            <a:endParaRPr sz="2000" b="0" i="0" u="none" strike="noStrike" cap="none">
              <a:solidFill>
                <a:srgbClr val="000000"/>
              </a:solidFill>
              <a:latin typeface="Arial"/>
              <a:ea typeface="Arial"/>
              <a:cs typeface="Arial"/>
              <a:sym typeface="Arial"/>
            </a:endParaRPr>
          </a:p>
          <a:p>
            <a:pPr marL="0" marR="0" lvl="0" indent="0" algn="just" rtl="0">
              <a:lnSpc>
                <a:spcPct val="115000"/>
              </a:lnSpc>
              <a:spcBef>
                <a:spcPts val="201"/>
              </a:spcBef>
              <a:spcAft>
                <a:spcPts val="0"/>
              </a:spcAft>
              <a:buNone/>
            </a:pPr>
            <a:r>
              <a:rPr lang="en-GB" sz="2000" b="0" i="0" u="none" strike="noStrike" cap="none">
                <a:solidFill>
                  <a:srgbClr val="000000"/>
                </a:solidFill>
                <a:latin typeface="Calibri"/>
                <a:ea typeface="Calibri"/>
                <a:cs typeface="Calibri"/>
                <a:sym typeface="Calibri"/>
              </a:rPr>
              <a:t>- the amount of water in the soil (the wetter the location, the greater the evaporation can be), </a:t>
            </a:r>
            <a:endParaRPr sz="2000" b="0" i="0" u="none" strike="noStrike" cap="none">
              <a:solidFill>
                <a:srgbClr val="000000"/>
              </a:solidFill>
              <a:latin typeface="Arial"/>
              <a:ea typeface="Arial"/>
              <a:cs typeface="Arial"/>
              <a:sym typeface="Arial"/>
            </a:endParaRPr>
          </a:p>
          <a:p>
            <a:pPr marL="0" marR="0" lvl="0" indent="0" algn="just" rtl="0">
              <a:lnSpc>
                <a:spcPct val="115000"/>
              </a:lnSpc>
              <a:spcBef>
                <a:spcPts val="201"/>
              </a:spcBef>
              <a:spcAft>
                <a:spcPts val="0"/>
              </a:spcAft>
              <a:buNone/>
            </a:pPr>
            <a:r>
              <a:rPr lang="en-GB" sz="2000" b="0" i="0" u="none" strike="noStrike" cap="none">
                <a:solidFill>
                  <a:srgbClr val="000000"/>
                </a:solidFill>
                <a:latin typeface="Calibri"/>
                <a:ea typeface="Calibri"/>
                <a:cs typeface="Calibri"/>
                <a:sym typeface="Calibri"/>
              </a:rPr>
              <a:t>- the air temperature (the higher the temperature, the higher the evaporation), </a:t>
            </a:r>
            <a:endParaRPr sz="2000" b="0" i="0" u="none" strike="noStrike" cap="none">
              <a:solidFill>
                <a:srgbClr val="000000"/>
              </a:solidFill>
              <a:latin typeface="Arial"/>
              <a:ea typeface="Arial"/>
              <a:cs typeface="Arial"/>
              <a:sym typeface="Arial"/>
            </a:endParaRPr>
          </a:p>
          <a:p>
            <a:pPr marL="0" marR="0" lvl="0" indent="0" algn="just" rtl="0">
              <a:lnSpc>
                <a:spcPct val="115000"/>
              </a:lnSpc>
              <a:spcBef>
                <a:spcPts val="201"/>
              </a:spcBef>
              <a:spcAft>
                <a:spcPts val="0"/>
              </a:spcAft>
              <a:buNone/>
            </a:pPr>
            <a:r>
              <a:rPr lang="en-GB" sz="2000" b="0" i="0" u="none" strike="noStrike" cap="none">
                <a:solidFill>
                  <a:srgbClr val="000000"/>
                </a:solidFill>
                <a:latin typeface="Calibri"/>
                <a:ea typeface="Calibri"/>
                <a:cs typeface="Calibri"/>
                <a:sym typeface="Calibri"/>
              </a:rPr>
              <a:t>- the intensity of the air flow (with a strong flow, the evaporation is higher), the type of plant , her age and other factors.</a:t>
            </a:r>
            <a:endParaRPr sz="2000" b="0" i="0" u="none" strike="noStrike" cap="none">
              <a:solidFill>
                <a:srgbClr val="000000"/>
              </a:solidFill>
              <a:latin typeface="Arial"/>
              <a:ea typeface="Arial"/>
              <a:cs typeface="Arial"/>
              <a:sym typeface="Arial"/>
            </a:endParaRPr>
          </a:p>
          <a:p>
            <a:pPr marL="0" marR="0" lvl="0" indent="0" algn="just" rtl="0">
              <a:lnSpc>
                <a:spcPct val="115000"/>
              </a:lnSpc>
              <a:spcBef>
                <a:spcPts val="201"/>
              </a:spcBef>
              <a:spcAft>
                <a:spcPts val="0"/>
              </a:spcAft>
              <a:buNone/>
            </a:pPr>
            <a:endParaRPr sz="2000" b="0" i="0" u="none" strike="noStrike" cap="none">
              <a:solidFill>
                <a:srgbClr val="000000"/>
              </a:solidFill>
              <a:latin typeface="Arial"/>
              <a:ea typeface="Arial"/>
              <a:cs typeface="Arial"/>
              <a:sym typeface="Arial"/>
            </a:endParaRPr>
          </a:p>
          <a:p>
            <a:pPr marL="0" marR="0" lvl="0" indent="0" algn="just" rtl="0">
              <a:lnSpc>
                <a:spcPct val="115000"/>
              </a:lnSpc>
              <a:spcBef>
                <a:spcPts val="0"/>
              </a:spcBef>
              <a:spcAft>
                <a:spcPts val="0"/>
              </a:spcAft>
              <a:buNone/>
            </a:pPr>
            <a:r>
              <a:rPr lang="en-GB" sz="2000" b="0" i="0" u="none" strike="noStrike" cap="none">
                <a:solidFill>
                  <a:srgbClr val="000000"/>
                </a:solidFill>
                <a:latin typeface="Calibri"/>
                <a:ea typeface="Calibri"/>
                <a:cs typeface="Calibri"/>
                <a:sym typeface="Calibri"/>
              </a:rPr>
              <a:t>Urban air is always drier than the air in the surrounding countryside due to compact high-rise buildings and paved surfaces. Soil evaporation of water changes, rainfall is diverted to the sewers. Plants affect the water cycle in nature by slowing it down. They enable better absorption of water into the soil and soil evaporation. In natural stands that successfully survive the dry season, there are always species of plants with ground rosettes of leaves, such as plantains, creeping clover, daisies, pigweeds, rushes, dandelions, sedges, hawks bills or daisies. These species shade the space around the plant and thus reduce water evaporation.</a:t>
            </a:r>
            <a:endParaRPr sz="2000" b="0" i="0" u="none" strike="noStrike" cap="none">
              <a:solidFill>
                <a:srgbClr val="000000"/>
              </a:solidFill>
              <a:latin typeface="Arial"/>
              <a:ea typeface="Arial"/>
              <a:cs typeface="Arial"/>
              <a:sym typeface="Arial"/>
            </a:endParaRPr>
          </a:p>
          <a:p>
            <a:pPr marL="0" marR="0" lvl="0" indent="0" algn="just" rtl="0">
              <a:lnSpc>
                <a:spcPct val="115000"/>
              </a:lnSpc>
              <a:spcBef>
                <a:spcPts val="0"/>
              </a:spcBef>
              <a:spcAft>
                <a:spcPts val="0"/>
              </a:spcAft>
              <a:buNone/>
            </a:pPr>
            <a:r>
              <a:rPr lang="en-GB" sz="2000" b="0" i="0" u="none" strike="noStrike" cap="none">
                <a:solidFill>
                  <a:srgbClr val="000000"/>
                </a:solidFill>
                <a:latin typeface="Calibri"/>
                <a:ea typeface="Calibri"/>
                <a:cs typeface="Calibri"/>
                <a:sym typeface="Calibri"/>
              </a:rPr>
              <a:t>In a natural garden, with minimal maintenance required, areas with these plants will stay green longer than intensive lawns. In the dry season, the area remains green even after mowing thanks to the ground leaves of the plants. If the mowed lawn contains only grass species, it willdry out very quickly without watering.</a:t>
            </a:r>
            <a:endParaRPr sz="2000" b="0" i="0" u="none" strike="noStrike" cap="non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p29"/>
          <p:cNvSpPr txBox="1">
            <a:spLocks noGrp="1"/>
          </p:cNvSpPr>
          <p:nvPr>
            <p:ph type="subTitle" idx="4294967295"/>
          </p:nvPr>
        </p:nvSpPr>
        <p:spPr>
          <a:xfrm>
            <a:off x="5940000" y="1711080"/>
            <a:ext cx="11159640" cy="6208560"/>
          </a:xfrm>
          <a:prstGeom prst="rect">
            <a:avLst/>
          </a:prstGeom>
          <a:noFill/>
          <a:ln>
            <a:noFill/>
          </a:ln>
        </p:spPr>
        <p:txBody>
          <a:bodyPr spcFirstLastPara="1" wrap="square" lIns="0" tIns="0" rIns="0" bIns="0" anchor="t" anchorCtr="0">
            <a:noAutofit/>
          </a:bodyPr>
          <a:lstStyle/>
          <a:p>
            <a:pPr marL="0" marR="0" lvl="0" indent="0" algn="just" rtl="0">
              <a:lnSpc>
                <a:spcPct val="100000"/>
              </a:lnSpc>
              <a:spcBef>
                <a:spcPts val="0"/>
              </a:spcBef>
              <a:spcAft>
                <a:spcPts val="0"/>
              </a:spcAft>
              <a:buNone/>
            </a:pPr>
            <a:r>
              <a:rPr lang="en-GB" sz="2000" b="1" i="0" u="sng" strike="noStrike" cap="none">
                <a:solidFill>
                  <a:srgbClr val="000000"/>
                </a:solidFill>
                <a:latin typeface="Calibri"/>
                <a:ea typeface="Calibri"/>
                <a:cs typeface="Calibri"/>
                <a:sym typeface="Calibri"/>
              </a:rPr>
              <a:t>Permeable paving </a:t>
            </a:r>
            <a:r>
              <a:rPr lang="en-GB" sz="2000" b="0" i="0" u="none" strike="noStrike" cap="none">
                <a:solidFill>
                  <a:srgbClr val="000000"/>
                </a:solidFill>
                <a:latin typeface="Calibri"/>
                <a:ea typeface="Calibri"/>
                <a:cs typeface="Calibri"/>
                <a:sym typeface="Calibri"/>
              </a:rPr>
              <a:t> it is designed to allow rainwater to infiltrate into the soil and aquifer, or to be trapped underground and then released at a controlled rate to surface water .Its properties make it particularly suitable for urban developments, car parks and wherever accessible areas with conventional minimum gaps are desired. It is also well suited for areas around houses.</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2000" b="1" i="0" u="sng" strike="noStrike" cap="none">
                <a:solidFill>
                  <a:srgbClr val="000000"/>
                </a:solidFill>
                <a:latin typeface="Calibri"/>
                <a:ea typeface="Calibri"/>
                <a:cs typeface="Calibri"/>
                <a:sym typeface="Calibri"/>
              </a:rPr>
              <a:t>Gravel lawns </a:t>
            </a:r>
            <a:r>
              <a:rPr lang="en-GB" sz="2000" b="0" i="0" u="none" strike="noStrike" cap="none">
                <a:solidFill>
                  <a:srgbClr val="000000"/>
                </a:solidFill>
                <a:latin typeface="Calibri"/>
                <a:ea typeface="Calibri"/>
                <a:cs typeface="Calibri"/>
                <a:sym typeface="Calibri"/>
              </a:rPr>
              <a:t>are the new trend of today. It is a walk-on or mobile lawn based on a layer of a mixture of gravel and soil, where the vegetation itself consists of a mixture of selected grasses and herbs. It can act as a driveway or parking area in the city or in the countryside. Gravel turf is becoming popular due to its ecological, economic and, last but not least, aesthetic advantages. It improves the micro climate, increases the water capacity and permeability of the site. The rich species diversity of the grass mix creates a habitat for animals. It is a relatively simple structure and this brings lower acquisition costs. Last but not least, gravel lawns contribute to the expansion of 'green spaces' in the very inner city of our cities.</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2000" b="0" i="1" u="none" strike="noStrike" cap="none">
                <a:solidFill>
                  <a:srgbClr val="000000"/>
                </a:solidFill>
                <a:latin typeface="Calibri"/>
                <a:ea typeface="Calibri"/>
                <a:cs typeface="Calibri"/>
                <a:sym typeface="Calibri"/>
              </a:rPr>
              <a:t> </a:t>
            </a:r>
            <a:r>
              <a:rPr lang="en-GB" sz="2000" b="0" i="1" u="sng" strike="noStrike" cap="none">
                <a:solidFill>
                  <a:srgbClr val="000000"/>
                </a:solidFill>
                <a:latin typeface="Calibri"/>
                <a:ea typeface="Calibri"/>
                <a:cs typeface="Calibri"/>
                <a:sym typeface="Calibri"/>
              </a:rPr>
              <a:t>Gravel turf has excellent features and benefits (when done well):</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204"/>
              </a:spcBef>
              <a:spcAft>
                <a:spcPts val="0"/>
              </a:spcAft>
              <a:buNone/>
            </a:pPr>
            <a:r>
              <a:rPr lang="en-GB" sz="2000" b="0" i="0" u="none" strike="noStrike" cap="none">
                <a:solidFill>
                  <a:srgbClr val="000000"/>
                </a:solidFill>
                <a:latin typeface="Calibri"/>
                <a:ea typeface="Calibri"/>
                <a:cs typeface="Calibri"/>
                <a:sym typeface="Calibri"/>
              </a:rPr>
              <a:t>- water does not stand on it as on a larger concrete area,</a:t>
            </a:r>
            <a:endParaRPr sz="2000" b="0" i="0" u="none" strike="noStrike" cap="none">
              <a:solidFill>
                <a:srgbClr val="000000"/>
              </a:solidFill>
              <a:latin typeface="Arial"/>
              <a:ea typeface="Arial"/>
              <a:cs typeface="Arial"/>
              <a:sym typeface="Arial"/>
            </a:endParaRPr>
          </a:p>
          <a:p>
            <a:pPr marL="0" marR="0" lvl="0" indent="0" algn="just" rtl="0">
              <a:lnSpc>
                <a:spcPct val="115000"/>
              </a:lnSpc>
              <a:spcBef>
                <a:spcPts val="201"/>
              </a:spcBef>
              <a:spcAft>
                <a:spcPts val="0"/>
              </a:spcAft>
              <a:buNone/>
            </a:pPr>
            <a:r>
              <a:rPr lang="en-GB" sz="2000" b="0" i="0" u="none" strike="noStrike" cap="none">
                <a:solidFill>
                  <a:srgbClr val="000000"/>
                </a:solidFill>
                <a:latin typeface="Calibri"/>
                <a:ea typeface="Calibri"/>
                <a:cs typeface="Calibri"/>
                <a:sym typeface="Calibri"/>
              </a:rPr>
              <a:t>- makes less noise when driving over it than on a paved or concrete surface and allows for more green space,</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201"/>
              </a:spcBef>
              <a:spcAft>
                <a:spcPts val="0"/>
              </a:spcAft>
              <a:buNone/>
            </a:pPr>
            <a:r>
              <a:rPr lang="en-GB" sz="2000" b="0" i="0" u="none" strike="noStrike" cap="none">
                <a:solidFill>
                  <a:srgbClr val="000000"/>
                </a:solidFill>
                <a:latin typeface="Calibri"/>
                <a:ea typeface="Calibri"/>
                <a:cs typeface="Calibri"/>
                <a:sym typeface="Calibri"/>
              </a:rPr>
              <a:t>- it is cheaper and more accessible,</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201"/>
              </a:spcBef>
              <a:spcAft>
                <a:spcPts val="0"/>
              </a:spcAft>
              <a:buNone/>
            </a:pPr>
            <a:r>
              <a:rPr lang="en-GB" sz="2000" b="0" i="0" u="none" strike="noStrike" cap="none">
                <a:solidFill>
                  <a:srgbClr val="000000"/>
                </a:solidFill>
                <a:latin typeface="Calibri"/>
                <a:ea typeface="Calibri"/>
                <a:cs typeface="Calibri"/>
                <a:sym typeface="Calibri"/>
              </a:rPr>
              <a:t>- easier to construct and </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201"/>
              </a:spcBef>
              <a:spcAft>
                <a:spcPts val="0"/>
              </a:spcAft>
              <a:buNone/>
            </a:pPr>
            <a:r>
              <a:rPr lang="en-GB" sz="2000" b="0" i="0" u="none" strike="noStrike" cap="none">
                <a:solidFill>
                  <a:srgbClr val="000000"/>
                </a:solidFill>
                <a:latin typeface="Calibri"/>
                <a:ea typeface="Calibri"/>
                <a:cs typeface="Calibri"/>
                <a:sym typeface="Calibri"/>
              </a:rPr>
              <a:t>- you don't need to build any additional drainage or sewerage.</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pic>
        <p:nvPicPr>
          <p:cNvPr id="749" name="Google Shape;749;p29"/>
          <p:cNvPicPr preferRelativeResize="0"/>
          <p:nvPr/>
        </p:nvPicPr>
        <p:blipFill rotWithShape="1">
          <a:blip r:embed="rId3">
            <a:alphaModFix/>
          </a:blip>
          <a:srcRect/>
          <a:stretch/>
        </p:blipFill>
        <p:spPr>
          <a:xfrm>
            <a:off x="1009440" y="2646000"/>
            <a:ext cx="3850200" cy="2753640"/>
          </a:xfrm>
          <a:prstGeom prst="rect">
            <a:avLst/>
          </a:prstGeom>
          <a:noFill/>
          <a:ln>
            <a:noFill/>
          </a:ln>
        </p:spPr>
      </p:pic>
      <p:grpSp>
        <p:nvGrpSpPr>
          <p:cNvPr id="750" name="Google Shape;750;p29"/>
          <p:cNvGrpSpPr/>
          <p:nvPr/>
        </p:nvGrpSpPr>
        <p:grpSpPr>
          <a:xfrm>
            <a:off x="1037880" y="5760000"/>
            <a:ext cx="4361760" cy="2963160"/>
            <a:chOff x="1037880" y="5760000"/>
            <a:chExt cx="4361760" cy="2963160"/>
          </a:xfrm>
        </p:grpSpPr>
        <p:pic>
          <p:nvPicPr>
            <p:cNvPr id="751" name="Google Shape;751;p29"/>
            <p:cNvPicPr preferRelativeResize="0"/>
            <p:nvPr/>
          </p:nvPicPr>
          <p:blipFill rotWithShape="1">
            <a:blip r:embed="rId4">
              <a:alphaModFix/>
            </a:blip>
            <a:srcRect/>
            <a:stretch/>
          </p:blipFill>
          <p:spPr>
            <a:xfrm>
              <a:off x="1037880" y="5760000"/>
              <a:ext cx="2214360" cy="2963160"/>
            </a:xfrm>
            <a:prstGeom prst="rect">
              <a:avLst/>
            </a:prstGeom>
            <a:noFill/>
            <a:ln>
              <a:noFill/>
            </a:ln>
          </p:spPr>
        </p:pic>
        <p:pic>
          <p:nvPicPr>
            <p:cNvPr id="752" name="Google Shape;752;p29"/>
            <p:cNvPicPr preferRelativeResize="0"/>
            <p:nvPr/>
          </p:nvPicPr>
          <p:blipFill rotWithShape="1">
            <a:blip r:embed="rId5">
              <a:alphaModFix/>
            </a:blip>
            <a:srcRect/>
            <a:stretch/>
          </p:blipFill>
          <p:spPr>
            <a:xfrm>
              <a:off x="3301920" y="5801760"/>
              <a:ext cx="2097720" cy="2921400"/>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3"/>
          <p:cNvSpPr/>
          <p:nvPr/>
        </p:nvSpPr>
        <p:spPr>
          <a:xfrm>
            <a:off x="990720" y="2563920"/>
            <a:ext cx="6016320" cy="69984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n-GB" sz="4000" b="1" u="none" strike="noStrike">
                <a:solidFill>
                  <a:srgbClr val="00C415"/>
                </a:solidFill>
                <a:latin typeface="Calibri"/>
                <a:ea typeface="Calibri"/>
                <a:cs typeface="Calibri"/>
                <a:sym typeface="Calibri"/>
              </a:rPr>
              <a:t>Index</a:t>
            </a:r>
            <a:endParaRPr sz="4000" b="0" u="none" strike="noStrike">
              <a:solidFill>
                <a:srgbClr val="000000"/>
              </a:solidFill>
              <a:latin typeface="Arial"/>
              <a:ea typeface="Arial"/>
              <a:cs typeface="Arial"/>
              <a:sym typeface="Arial"/>
            </a:endParaRPr>
          </a:p>
        </p:txBody>
      </p:sp>
      <p:grpSp>
        <p:nvGrpSpPr>
          <p:cNvPr id="552" name="Google Shape;552;p3"/>
          <p:cNvGrpSpPr/>
          <p:nvPr/>
        </p:nvGrpSpPr>
        <p:grpSpPr>
          <a:xfrm>
            <a:off x="687240" y="3174120"/>
            <a:ext cx="7515360" cy="3601440"/>
            <a:chOff x="687240" y="3174120"/>
            <a:chExt cx="7515360" cy="3601440"/>
          </a:xfrm>
        </p:grpSpPr>
        <p:sp>
          <p:nvSpPr>
            <p:cNvPr id="553" name="Google Shape;553;p3"/>
            <p:cNvSpPr/>
            <p:nvPr/>
          </p:nvSpPr>
          <p:spPr>
            <a:xfrm>
              <a:off x="947160" y="3697560"/>
              <a:ext cx="7255440" cy="3078000"/>
            </a:xfrm>
            <a:prstGeom prst="rect">
              <a:avLst/>
            </a:prstGeom>
            <a:noFill/>
            <a:ln>
              <a:noFill/>
            </a:ln>
          </p:spPr>
          <p:txBody>
            <a:bodyPr spcFirstLastPara="1" wrap="square" lIns="90000" tIns="45000" rIns="90000" bIns="45000" anchor="t" anchorCtr="0">
              <a:spAutoFit/>
            </a:bodyPr>
            <a:lstStyle/>
            <a:p>
              <a:pPr marL="0" marR="0" lvl="0" indent="0" algn="l" rtl="0">
                <a:lnSpc>
                  <a:spcPct val="115000"/>
                </a:lnSpc>
                <a:spcBef>
                  <a:spcPts val="0"/>
                </a:spcBef>
                <a:spcAft>
                  <a:spcPts val="0"/>
                </a:spcAft>
                <a:buNone/>
              </a:pPr>
              <a:r>
                <a:rPr lang="en-GB" sz="1600" b="0" u="none" strike="noStrike">
                  <a:solidFill>
                    <a:schemeClr val="dk1"/>
                  </a:solidFill>
                  <a:latin typeface="Calibri"/>
                  <a:ea typeface="Calibri"/>
                  <a:cs typeface="Calibri"/>
                  <a:sym typeface="Calibri"/>
                </a:rPr>
                <a:t>S</a:t>
              </a:r>
              <a:r>
                <a:rPr lang="en-GB" sz="2000" b="0" u="none" strike="noStrike">
                  <a:solidFill>
                    <a:schemeClr val="dk1"/>
                  </a:solidFill>
                  <a:latin typeface="Calibri"/>
                  <a:ea typeface="Calibri"/>
                  <a:cs typeface="Calibri"/>
                  <a:sym typeface="Calibri"/>
                </a:rPr>
                <a:t>ection 1: Water shortage in Southern Europe </a:t>
              </a:r>
              <a:endParaRPr sz="2000" b="0" u="none" strike="noStrik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GB" sz="2000" b="0" u="none" strike="noStrike">
                  <a:solidFill>
                    <a:schemeClr val="dk1"/>
                  </a:solidFill>
                  <a:latin typeface="Calibri"/>
                  <a:ea typeface="Calibri"/>
                  <a:cs typeface="Calibri"/>
                  <a:sym typeface="Calibri"/>
                </a:rPr>
                <a:t>Section 2: Groundwater shortage in Central Europe </a:t>
              </a:r>
              <a:endParaRPr sz="2000" b="0" u="none" strike="noStrik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GB" sz="2000" b="0" u="none" strike="noStrike">
                  <a:solidFill>
                    <a:schemeClr val="dk1"/>
                  </a:solidFill>
                  <a:latin typeface="Calibri"/>
                  <a:ea typeface="Calibri"/>
                  <a:cs typeface="Calibri"/>
                  <a:sym typeface="Calibri"/>
                </a:rPr>
                <a:t>Section 3: Household water saving, recycling</a:t>
              </a:r>
              <a:endParaRPr sz="2000" b="0" u="none" strike="noStrik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GB" sz="2000" b="0" u="none" strike="noStrike">
                  <a:solidFill>
                    <a:schemeClr val="dk1"/>
                  </a:solidFill>
                  <a:latin typeface="Calibri"/>
                  <a:ea typeface="Calibri"/>
                  <a:cs typeface="Calibri"/>
                  <a:sym typeface="Calibri"/>
                </a:rPr>
                <a:t>Section 4: Do and don´ts</a:t>
              </a:r>
              <a:endParaRPr sz="2000" b="0" u="none" strike="noStrik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endParaRPr sz="2000" b="0" u="none" strike="noStrik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endParaRPr sz="2000" b="0" u="none" strike="noStrike">
                <a:solidFill>
                  <a:srgbClr val="000000"/>
                </a:solidFill>
                <a:latin typeface="Arial"/>
                <a:ea typeface="Arial"/>
                <a:cs typeface="Arial"/>
                <a:sym typeface="Arial"/>
              </a:endParaRPr>
            </a:p>
            <a:p>
              <a:pPr marL="0" marR="0" lvl="0" indent="0" algn="l" rtl="0">
                <a:lnSpc>
                  <a:spcPct val="115000"/>
                </a:lnSpc>
                <a:spcBef>
                  <a:spcPts val="349"/>
                </a:spcBef>
                <a:spcAft>
                  <a:spcPts val="0"/>
                </a:spcAft>
                <a:buNone/>
              </a:pPr>
              <a:endParaRPr sz="2000" b="0" u="none" strike="noStrike">
                <a:solidFill>
                  <a:srgbClr val="000000"/>
                </a:solidFill>
                <a:latin typeface="Arial"/>
                <a:ea typeface="Arial"/>
                <a:cs typeface="Arial"/>
                <a:sym typeface="Arial"/>
              </a:endParaRPr>
            </a:p>
            <a:p>
              <a:pPr marL="0" marR="0" lvl="0" indent="0" algn="l" rtl="0">
                <a:lnSpc>
                  <a:spcPct val="100000"/>
                </a:lnSpc>
                <a:spcBef>
                  <a:spcPts val="349"/>
                </a:spcBef>
                <a:spcAft>
                  <a:spcPts val="0"/>
                </a:spcAft>
                <a:buNone/>
              </a:pPr>
              <a:r>
                <a:rPr lang="en-GB" sz="2000" b="0" u="none" strike="noStrike">
                  <a:solidFill>
                    <a:schemeClr val="dk1"/>
                  </a:solidFill>
                  <a:latin typeface="Calibri"/>
                  <a:ea typeface="Calibri"/>
                  <a:cs typeface="Calibri"/>
                  <a:sym typeface="Calibri"/>
                </a:rPr>
                <a:t> </a:t>
              </a:r>
              <a:endParaRPr sz="2000" b="0" u="none" strike="noStrike">
                <a:solidFill>
                  <a:srgbClr val="000000"/>
                </a:solidFill>
                <a:latin typeface="Arial"/>
                <a:ea typeface="Arial"/>
                <a:cs typeface="Arial"/>
                <a:sym typeface="Arial"/>
              </a:endParaRPr>
            </a:p>
            <a:p>
              <a:pPr marL="291960" marR="0" lvl="0" indent="0" algn="l" rtl="0">
                <a:lnSpc>
                  <a:spcPct val="115000"/>
                </a:lnSpc>
                <a:spcBef>
                  <a:spcPts val="0"/>
                </a:spcBef>
                <a:spcAft>
                  <a:spcPts val="0"/>
                </a:spcAft>
                <a:buNone/>
              </a:pPr>
              <a:r>
                <a:rPr lang="en-GB" sz="800" b="0" u="none" strike="noStrike">
                  <a:solidFill>
                    <a:schemeClr val="dk1"/>
                  </a:solidFill>
                  <a:latin typeface="Calibri"/>
                  <a:ea typeface="Calibri"/>
                  <a:cs typeface="Calibri"/>
                  <a:sym typeface="Calibri"/>
                </a:rPr>
                <a:t>S</a:t>
              </a:r>
              <a:endParaRPr sz="800" b="0" u="none" strike="noStrike">
                <a:solidFill>
                  <a:srgbClr val="000000"/>
                </a:solidFill>
                <a:latin typeface="Arial"/>
                <a:ea typeface="Arial"/>
                <a:cs typeface="Arial"/>
                <a:sym typeface="Arial"/>
              </a:endParaRPr>
            </a:p>
          </p:txBody>
        </p:sp>
        <p:sp>
          <p:nvSpPr>
            <p:cNvPr id="554" name="Google Shape;554;p3"/>
            <p:cNvSpPr/>
            <p:nvPr/>
          </p:nvSpPr>
          <p:spPr>
            <a:xfrm>
              <a:off x="687240" y="3174120"/>
              <a:ext cx="6872400" cy="517320"/>
            </a:xfrm>
            <a:prstGeom prst="rect">
              <a:avLst/>
            </a:prstGeom>
            <a:noFill/>
            <a:ln>
              <a:noFill/>
            </a:ln>
          </p:spPr>
          <p:txBody>
            <a:bodyPr spcFirstLastPara="1" wrap="square" lIns="108000" tIns="45000" rIns="108000" bIns="45000" anchor="t" anchorCtr="0">
              <a:spAutoFit/>
            </a:bodyPr>
            <a:lstStyle/>
            <a:p>
              <a:pPr marL="0" marR="0" lvl="0" indent="0" algn="l" rtl="0">
                <a:lnSpc>
                  <a:spcPct val="100000"/>
                </a:lnSpc>
                <a:spcBef>
                  <a:spcPts val="0"/>
                </a:spcBef>
                <a:spcAft>
                  <a:spcPts val="0"/>
                </a:spcAft>
                <a:buNone/>
              </a:pPr>
              <a:r>
                <a:rPr lang="en-GB" sz="2800" b="1" u="none" strike="noStrike">
                  <a:solidFill>
                    <a:srgbClr val="0B6922"/>
                  </a:solidFill>
                  <a:latin typeface="Helvetica Neue"/>
                  <a:ea typeface="Helvetica Neue"/>
                  <a:cs typeface="Helvetica Neue"/>
                  <a:sym typeface="Helvetica Neue"/>
                </a:rPr>
                <a:t>  </a:t>
              </a:r>
              <a:r>
                <a:rPr lang="en-GB" sz="2800" b="1" u="none" strike="noStrike">
                  <a:solidFill>
                    <a:srgbClr val="127622"/>
                  </a:solidFill>
                  <a:latin typeface="Calibri"/>
                  <a:ea typeface="Calibri"/>
                  <a:cs typeface="Calibri"/>
                  <a:sym typeface="Calibri"/>
                </a:rPr>
                <a:t>Unit 1 Water shortage</a:t>
              </a:r>
              <a:endParaRPr sz="2800" b="0" u="none" strike="noStrike">
                <a:solidFill>
                  <a:srgbClr val="000000"/>
                </a:solidFill>
                <a:latin typeface="Arial"/>
                <a:ea typeface="Arial"/>
                <a:cs typeface="Arial"/>
                <a:sym typeface="Arial"/>
              </a:endParaRPr>
            </a:p>
          </p:txBody>
        </p:sp>
      </p:grpSp>
      <p:pic>
        <p:nvPicPr>
          <p:cNvPr id="555" name="Google Shape;555;p3"/>
          <p:cNvPicPr preferRelativeResize="0"/>
          <p:nvPr/>
        </p:nvPicPr>
        <p:blipFill rotWithShape="1">
          <a:blip r:embed="rId3">
            <a:alphaModFix/>
          </a:blip>
          <a:srcRect/>
          <a:stretch/>
        </p:blipFill>
        <p:spPr>
          <a:xfrm>
            <a:off x="574920" y="3271680"/>
            <a:ext cx="439920" cy="456120"/>
          </a:xfrm>
          <a:prstGeom prst="rect">
            <a:avLst/>
          </a:prstGeom>
          <a:noFill/>
          <a:ln>
            <a:noFill/>
          </a:ln>
        </p:spPr>
      </p:pic>
      <p:pic>
        <p:nvPicPr>
          <p:cNvPr id="556" name="Google Shape;556;p3"/>
          <p:cNvPicPr preferRelativeResize="0"/>
          <p:nvPr/>
        </p:nvPicPr>
        <p:blipFill rotWithShape="1">
          <a:blip r:embed="rId3">
            <a:alphaModFix/>
          </a:blip>
          <a:srcRect/>
          <a:stretch/>
        </p:blipFill>
        <p:spPr>
          <a:xfrm>
            <a:off x="4005720" y="5808240"/>
            <a:ext cx="439920" cy="456120"/>
          </a:xfrm>
          <a:prstGeom prst="rect">
            <a:avLst/>
          </a:prstGeom>
          <a:noFill/>
          <a:ln>
            <a:noFill/>
          </a:ln>
        </p:spPr>
      </p:pic>
      <p:sp>
        <p:nvSpPr>
          <p:cNvPr id="557" name="Google Shape;557;p3"/>
          <p:cNvSpPr txBox="1">
            <a:spLocks noGrp="1"/>
          </p:cNvSpPr>
          <p:nvPr>
            <p:ph type="subTitle" idx="4294967295"/>
          </p:nvPr>
        </p:nvSpPr>
        <p:spPr>
          <a:xfrm>
            <a:off x="4610880" y="5808240"/>
            <a:ext cx="13119840" cy="5519160"/>
          </a:xfrm>
          <a:prstGeom prst="rect">
            <a:avLst/>
          </a:prstGeom>
          <a:noFill/>
          <a:ln>
            <a:noFill/>
          </a:ln>
        </p:spPr>
        <p:txBody>
          <a:bodyPr spcFirstLastPara="1" wrap="square" lIns="0" tIns="0" rIns="0" bIns="0" anchor="t" anchorCtr="0">
            <a:noAutofit/>
          </a:bodyPr>
          <a:lstStyle/>
          <a:p>
            <a:pPr marL="0" marR="0" lvl="0" indent="0" algn="just" rtl="0">
              <a:lnSpc>
                <a:spcPct val="100000"/>
              </a:lnSpc>
              <a:spcBef>
                <a:spcPts val="0"/>
              </a:spcBef>
              <a:spcAft>
                <a:spcPts val="0"/>
              </a:spcAft>
              <a:buNone/>
            </a:pPr>
            <a:r>
              <a:rPr lang="en-GB" sz="2800" b="1" i="0" u="none" strike="noStrike" cap="none">
                <a:solidFill>
                  <a:srgbClr val="127622"/>
                </a:solidFill>
                <a:latin typeface="Calibri"/>
                <a:ea typeface="Calibri"/>
                <a:cs typeface="Calibri"/>
                <a:sym typeface="Calibri"/>
              </a:rPr>
              <a:t>Unit 2 Water revitalization</a:t>
            </a:r>
            <a:endParaRPr sz="2800" b="0" i="0" u="none" strike="noStrike" cap="none">
              <a:solidFill>
                <a:srgbClr val="000000"/>
              </a:solidFill>
              <a:latin typeface="Arial"/>
              <a:ea typeface="Arial"/>
              <a:cs typeface="Arial"/>
              <a:sym typeface="Arial"/>
            </a:endParaRPr>
          </a:p>
          <a:p>
            <a:pPr marL="0" marR="0" lvl="0" indent="0" algn="just" rtl="0">
              <a:lnSpc>
                <a:spcPct val="100000"/>
              </a:lnSpc>
              <a:spcBef>
                <a:spcPts val="283"/>
              </a:spcBef>
              <a:spcAft>
                <a:spcPts val="0"/>
              </a:spcAft>
              <a:buNone/>
            </a:pPr>
            <a:r>
              <a:rPr lang="en-GB" sz="2000" b="0" i="0" u="none" strike="noStrike" cap="none">
                <a:solidFill>
                  <a:srgbClr val="000000"/>
                </a:solidFill>
                <a:latin typeface="Calibri"/>
                <a:ea typeface="Calibri"/>
                <a:cs typeface="Calibri"/>
                <a:sym typeface="Calibri"/>
              </a:rPr>
              <a:t>Section 1.Water revitalization in the landscape, native rivers, meanders</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566"/>
              </a:spcBef>
              <a:spcAft>
                <a:spcPts val="0"/>
              </a:spcAft>
              <a:buNone/>
            </a:pPr>
            <a:r>
              <a:rPr lang="en-GB" sz="2000" b="0" i="0" u="none" strike="noStrike" cap="none">
                <a:solidFill>
                  <a:srgbClr val="000000"/>
                </a:solidFill>
                <a:latin typeface="Calibri"/>
                <a:ea typeface="Calibri"/>
                <a:cs typeface="Calibri"/>
                <a:sym typeface="Calibri"/>
              </a:rPr>
              <a:t>Section 2.Water revitalization in populated areas, artificial embankments, wastewater treatment plants-biological treatment</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566"/>
              </a:spcBef>
              <a:spcAft>
                <a:spcPts val="0"/>
              </a:spcAft>
              <a:buNone/>
            </a:pPr>
            <a:r>
              <a:rPr lang="en-GB" sz="2000" b="0" i="0" u="none" strike="noStrike" cap="none">
                <a:solidFill>
                  <a:srgbClr val="000000"/>
                </a:solidFill>
                <a:latin typeface="Calibri"/>
                <a:ea typeface="Calibri"/>
                <a:cs typeface="Calibri"/>
                <a:sym typeface="Calibri"/>
              </a:rPr>
              <a:t>Section 3. Root water treatment plants, domestic sewage treatment plants.</a:t>
            </a:r>
            <a:endParaRPr sz="2000" b="0" i="0" u="none" strike="noStrike" cap="none">
              <a:solidFill>
                <a:srgbClr val="000000"/>
              </a:solidFill>
              <a:latin typeface="Arial"/>
              <a:ea typeface="Arial"/>
              <a:cs typeface="Arial"/>
              <a:sym typeface="Arial"/>
            </a:endParaRPr>
          </a:p>
          <a:p>
            <a:pPr marL="0" marR="0" lvl="0" indent="0" algn="l" rtl="0">
              <a:lnSpc>
                <a:spcPct val="115000"/>
              </a:lnSpc>
              <a:spcBef>
                <a:spcPts val="283"/>
              </a:spcBef>
              <a:spcAft>
                <a:spcPts val="0"/>
              </a:spcAft>
              <a:buNone/>
            </a:pPr>
            <a:r>
              <a:rPr lang="en-GB" sz="2000" b="0" i="0" u="none" strike="noStrike" cap="none">
                <a:solidFill>
                  <a:schemeClr val="dk1"/>
                </a:solidFill>
                <a:latin typeface="Calibri"/>
                <a:ea typeface="Calibri"/>
                <a:cs typeface="Calibri"/>
                <a:sym typeface="Calibri"/>
              </a:rPr>
              <a:t>Section 4: Do and don´ts</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283"/>
              </a:spcBef>
              <a:spcAft>
                <a:spcPts val="0"/>
              </a:spcAft>
              <a:buNone/>
            </a:pP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566"/>
              </a:spcBef>
              <a:spcAft>
                <a:spcPts val="0"/>
              </a:spcAft>
              <a:buNone/>
            </a:pPr>
            <a:endParaRPr sz="2800" b="0" i="0" u="none" strike="noStrike" cap="none">
              <a:solidFill>
                <a:srgbClr val="000000"/>
              </a:solidFill>
              <a:latin typeface="Arial"/>
              <a:ea typeface="Arial"/>
              <a:cs typeface="Arial"/>
              <a:sym typeface="Arial"/>
            </a:endParaRPr>
          </a:p>
          <a:p>
            <a:pPr marL="0" marR="0" lvl="0" indent="0" algn="just" rtl="0">
              <a:lnSpc>
                <a:spcPct val="100000"/>
              </a:lnSpc>
              <a:spcBef>
                <a:spcPts val="566"/>
              </a:spcBef>
              <a:spcAft>
                <a:spcPts val="0"/>
              </a:spcAft>
              <a:buNone/>
            </a:pPr>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30"/>
          <p:cNvSpPr txBox="1">
            <a:spLocks noGrp="1"/>
          </p:cNvSpPr>
          <p:nvPr>
            <p:ph type="subTitle" idx="4294967295"/>
          </p:nvPr>
        </p:nvSpPr>
        <p:spPr>
          <a:xfrm>
            <a:off x="6840000" y="1380960"/>
            <a:ext cx="10259640" cy="5308560"/>
          </a:xfrm>
          <a:prstGeom prst="rect">
            <a:avLst/>
          </a:prstGeom>
          <a:noFill/>
          <a:ln>
            <a:noFill/>
          </a:ln>
        </p:spPr>
        <p:txBody>
          <a:bodyPr spcFirstLastPara="1" wrap="square" lIns="0" tIns="0" rIns="0" bIns="0" anchor="t" anchorCtr="0">
            <a:noAutofit/>
          </a:bodyPr>
          <a:lstStyle/>
          <a:p>
            <a:pPr marL="0" marR="0" lvl="0" indent="0" algn="just"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just" rtl="0">
              <a:lnSpc>
                <a:spcPct val="115000"/>
              </a:lnSpc>
              <a:spcBef>
                <a:spcPts val="0"/>
              </a:spcBef>
              <a:spcAft>
                <a:spcPts val="0"/>
              </a:spcAft>
              <a:buNone/>
            </a:pPr>
            <a:r>
              <a:rPr lang="en-GB" sz="2000" b="1" i="0" u="sng" strike="noStrike" cap="none">
                <a:solidFill>
                  <a:srgbClr val="000000"/>
                </a:solidFill>
                <a:latin typeface="Calibri"/>
                <a:ea typeface="Calibri"/>
                <a:cs typeface="Calibri"/>
                <a:sym typeface="Calibri"/>
              </a:rPr>
              <a:t>Gabions </a:t>
            </a:r>
            <a:endParaRPr sz="2000" b="0" i="0" u="none" strike="noStrike" cap="none">
              <a:solidFill>
                <a:srgbClr val="000000"/>
              </a:solidFill>
              <a:latin typeface="Arial"/>
              <a:ea typeface="Arial"/>
              <a:cs typeface="Arial"/>
              <a:sym typeface="Arial"/>
            </a:endParaRPr>
          </a:p>
          <a:p>
            <a:pPr marL="0" marR="0" lvl="0" indent="0" algn="just" rtl="0">
              <a:lnSpc>
                <a:spcPct val="115000"/>
              </a:lnSpc>
              <a:spcBef>
                <a:spcPts val="0"/>
              </a:spcBef>
              <a:spcAft>
                <a:spcPts val="0"/>
              </a:spcAft>
              <a:buNone/>
            </a:pPr>
            <a:r>
              <a:rPr lang="en-GB" sz="2000" b="0" i="0" u="none" strike="noStrike" cap="none">
                <a:solidFill>
                  <a:srgbClr val="000000"/>
                </a:solidFill>
                <a:latin typeface="Calibri"/>
                <a:ea typeface="Calibri"/>
                <a:cs typeface="Calibri"/>
                <a:sym typeface="Calibri"/>
              </a:rPr>
              <a:t>during the establishment of gabion walls, foundation strips of gravel are built under the gabion structures, which support water retention in the urban environment. There they form groundwater "reservoirs" for the surrounding trees - after heavy rainfall, they provide time for the soil horizon to absorb rainwater more perfectly. Together with the adjacent threshing roads, they form infiltration collectors from which trees and bushes draw water that would otherwise be transferred to the city sewer via surface drainage. suitable example of use is </a:t>
            </a:r>
            <a:r>
              <a:rPr lang="en-GB" sz="2000" b="1" i="0" u="none" strike="noStrike" cap="none">
                <a:solidFill>
                  <a:srgbClr val="000000"/>
                </a:solidFill>
                <a:latin typeface="Calibri"/>
                <a:ea typeface="Calibri"/>
                <a:cs typeface="Calibri"/>
                <a:sym typeface="Calibri"/>
              </a:rPr>
              <a:t>“Protective gabion wall in Teplého street, city of Pardubice – Dukla”</a:t>
            </a:r>
            <a:r>
              <a:rPr lang="en-GB" sz="2000" b="0" i="0" u="none" strike="noStrike" cap="none">
                <a:solidFill>
                  <a:srgbClr val="000000"/>
                </a:solidFill>
                <a:latin typeface="Calibri"/>
                <a:ea typeface="Calibri"/>
                <a:cs typeface="Calibri"/>
                <a:sym typeface="Calibri"/>
              </a:rPr>
              <a:t>.</a:t>
            </a:r>
            <a:endParaRPr sz="2000" b="0" i="0" u="none" strike="noStrike" cap="none">
              <a:solidFill>
                <a:srgbClr val="000000"/>
              </a:solidFill>
              <a:latin typeface="Arial"/>
              <a:ea typeface="Arial"/>
              <a:cs typeface="Arial"/>
              <a:sym typeface="Arial"/>
            </a:endParaRPr>
          </a:p>
          <a:p>
            <a:pPr marL="0" marR="0" lvl="0" indent="0" algn="just" rtl="0">
              <a:lnSpc>
                <a:spcPct val="115000"/>
              </a:lnSpc>
              <a:spcBef>
                <a:spcPts val="0"/>
              </a:spcBef>
              <a:spcAft>
                <a:spcPts val="0"/>
              </a:spcAft>
              <a:buNone/>
            </a:pP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pic>
        <p:nvPicPr>
          <p:cNvPr id="758" name="Google Shape;758;p30"/>
          <p:cNvPicPr preferRelativeResize="0"/>
          <p:nvPr/>
        </p:nvPicPr>
        <p:blipFill rotWithShape="1">
          <a:blip r:embed="rId3">
            <a:alphaModFix/>
          </a:blip>
          <a:srcRect/>
          <a:stretch/>
        </p:blipFill>
        <p:spPr>
          <a:xfrm>
            <a:off x="1080000" y="2880000"/>
            <a:ext cx="5399640" cy="431964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31"/>
          <p:cNvSpPr txBox="1">
            <a:spLocks noGrp="1"/>
          </p:cNvSpPr>
          <p:nvPr>
            <p:ph type="subTitle" idx="4294967295"/>
          </p:nvPr>
        </p:nvSpPr>
        <p:spPr>
          <a:xfrm>
            <a:off x="846720" y="2553480"/>
            <a:ext cx="17028000" cy="6071040"/>
          </a:xfrm>
          <a:prstGeom prst="rect">
            <a:avLst/>
          </a:prstGeom>
          <a:noFill/>
          <a:ln>
            <a:noFill/>
          </a:ln>
        </p:spPr>
        <p:txBody>
          <a:bodyPr spcFirstLastPara="1" wrap="square" lIns="0" tIns="0" rIns="0" bIns="0" anchor="t" anchorCtr="0">
            <a:noAutofit/>
          </a:bodyPr>
          <a:lstStyle/>
          <a:p>
            <a:pPr marL="0" marR="0" lvl="0" indent="0" algn="just"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1800" b="0" i="0" u="none" strike="noStrike" cap="none">
              <a:solidFill>
                <a:srgbClr val="000000"/>
              </a:solidFill>
              <a:latin typeface="Arial"/>
              <a:ea typeface="Arial"/>
              <a:cs typeface="Arial"/>
              <a:sym typeface="Arial"/>
            </a:endParaRPr>
          </a:p>
        </p:txBody>
      </p:sp>
      <p:sp>
        <p:nvSpPr>
          <p:cNvPr id="764" name="Google Shape;764;p31"/>
          <p:cNvSpPr/>
          <p:nvPr/>
        </p:nvSpPr>
        <p:spPr>
          <a:xfrm>
            <a:off x="529200" y="2513160"/>
            <a:ext cx="8814240" cy="611136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GB" sz="2800" b="1" u="none" strike="noStrike">
                <a:solidFill>
                  <a:srgbClr val="000000"/>
                </a:solidFill>
                <a:latin typeface="Times New Roman"/>
                <a:ea typeface="Times New Roman"/>
                <a:cs typeface="Times New Roman"/>
                <a:sym typeface="Times New Roman"/>
              </a:rPr>
              <a:t>    </a:t>
            </a:r>
            <a:r>
              <a:rPr lang="en-GB" sz="2800" b="1" u="none" strike="noStrike">
                <a:solidFill>
                  <a:srgbClr val="5EB91E"/>
                </a:solidFill>
                <a:latin typeface="Helvetica Neue"/>
                <a:ea typeface="Helvetica Neue"/>
                <a:cs typeface="Helvetica Neue"/>
                <a:sym typeface="Helvetica Neue"/>
              </a:rPr>
              <a:t>Recommendation</a:t>
            </a:r>
            <a:endParaRPr sz="28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2800" b="1" u="none" strike="noStrike">
                <a:solidFill>
                  <a:srgbClr val="000000"/>
                </a:solidFill>
                <a:latin typeface="Calibri"/>
                <a:ea typeface="Calibri"/>
                <a:cs typeface="Calibri"/>
                <a:sym typeface="Calibri"/>
              </a:rPr>
              <a:t>    Do’s and don’ts</a:t>
            </a:r>
            <a:endParaRPr sz="28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8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0" u="none" strike="noStrike">
              <a:solidFill>
                <a:srgbClr val="000000"/>
              </a:solidFill>
              <a:latin typeface="Arial"/>
              <a:ea typeface="Arial"/>
              <a:cs typeface="Arial"/>
              <a:sym typeface="Arial"/>
            </a:endParaRPr>
          </a:p>
        </p:txBody>
      </p:sp>
      <p:sp>
        <p:nvSpPr>
          <p:cNvPr id="765" name="Google Shape;765;p31"/>
          <p:cNvSpPr/>
          <p:nvPr/>
        </p:nvSpPr>
        <p:spPr>
          <a:xfrm>
            <a:off x="1042200" y="4705200"/>
            <a:ext cx="8724600" cy="3367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GB" sz="2000" b="1" u="none" strike="noStrike">
                <a:solidFill>
                  <a:srgbClr val="000000"/>
                </a:solidFill>
                <a:latin typeface="Calibri"/>
                <a:ea typeface="Calibri"/>
                <a:cs typeface="Calibri"/>
                <a:sym typeface="Calibri"/>
              </a:rPr>
              <a:t>1. Every citizen</a:t>
            </a:r>
            <a:r>
              <a:rPr lang="en-GB" sz="2000" b="0" u="none" strike="noStrike">
                <a:solidFill>
                  <a:srgbClr val="000000"/>
                </a:solidFill>
                <a:latin typeface="Calibri"/>
                <a:ea typeface="Calibri"/>
                <a:cs typeface="Calibri"/>
                <a:sym typeface="Calibri"/>
              </a:rPr>
              <a:t> who owns land can choose a method of retaining and collecting water according to their financial capabilities.</a:t>
            </a:r>
            <a:endParaRPr sz="20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0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2000" b="1" u="none" strike="noStrike">
                <a:solidFill>
                  <a:srgbClr val="000000"/>
                </a:solidFill>
                <a:latin typeface="Calibri"/>
                <a:ea typeface="Calibri"/>
                <a:cs typeface="Calibri"/>
                <a:sym typeface="Calibri"/>
              </a:rPr>
              <a:t>2. Mulching </a:t>
            </a:r>
            <a:r>
              <a:rPr lang="en-GB" sz="2000" b="0" u="none" strike="noStrike">
                <a:solidFill>
                  <a:srgbClr val="000000"/>
                </a:solidFill>
                <a:latin typeface="Calibri"/>
                <a:ea typeface="Calibri"/>
                <a:cs typeface="Calibri"/>
                <a:sym typeface="Calibri"/>
              </a:rPr>
              <a:t>has an effective impact on water conservation and is also an aesthetic element in the garden.</a:t>
            </a:r>
            <a:endParaRPr sz="20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0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2000" b="1" u="none" strike="noStrike">
                <a:solidFill>
                  <a:srgbClr val="000000"/>
                </a:solidFill>
                <a:latin typeface="Calibri"/>
                <a:ea typeface="Calibri"/>
                <a:cs typeface="Calibri"/>
                <a:sym typeface="Calibri"/>
              </a:rPr>
              <a:t>3</a:t>
            </a:r>
            <a:r>
              <a:rPr lang="en-GB" sz="2000" b="0" u="none" strike="noStrike">
                <a:solidFill>
                  <a:srgbClr val="000000"/>
                </a:solidFill>
                <a:latin typeface="Calibri"/>
                <a:ea typeface="Calibri"/>
                <a:cs typeface="Calibri"/>
                <a:sym typeface="Calibri"/>
              </a:rPr>
              <a:t>. </a:t>
            </a:r>
            <a:r>
              <a:rPr lang="en-GB" sz="2000" b="1" u="none" strike="noStrike">
                <a:solidFill>
                  <a:srgbClr val="000000"/>
                </a:solidFill>
                <a:latin typeface="Calibri"/>
                <a:ea typeface="Calibri"/>
                <a:cs typeface="Calibri"/>
                <a:sym typeface="Calibri"/>
              </a:rPr>
              <a:t>Permeable paving</a:t>
            </a:r>
            <a:r>
              <a:rPr lang="en-GB" sz="2000" b="0" u="none" strike="noStrike">
                <a:solidFill>
                  <a:srgbClr val="000000"/>
                </a:solidFill>
                <a:latin typeface="Calibri"/>
                <a:ea typeface="Calibri"/>
                <a:cs typeface="Calibri"/>
                <a:sym typeface="Calibri"/>
              </a:rPr>
              <a:t> is a good solution for urban development, as it allows rainwater to soak into the soil.</a:t>
            </a:r>
            <a:endParaRPr sz="20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000" b="0"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2000" b="1" u="none" strike="noStrike">
                <a:solidFill>
                  <a:srgbClr val="000000"/>
                </a:solidFill>
                <a:latin typeface="Calibri"/>
                <a:ea typeface="Calibri"/>
                <a:cs typeface="Calibri"/>
                <a:sym typeface="Calibri"/>
              </a:rPr>
              <a:t>4. The use of gabions </a:t>
            </a:r>
            <a:r>
              <a:rPr lang="en-GB" sz="2000" b="0" u="none" strike="noStrike">
                <a:solidFill>
                  <a:srgbClr val="000000"/>
                </a:solidFill>
                <a:latin typeface="Calibri"/>
                <a:ea typeface="Calibri"/>
                <a:cs typeface="Calibri"/>
                <a:sym typeface="Calibri"/>
              </a:rPr>
              <a:t>will support water retention in the urban environment.</a:t>
            </a:r>
            <a:endParaRPr sz="2000" b="0"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2000" b="0" u="none" strike="noStrike">
              <a:solidFill>
                <a:srgbClr val="000000"/>
              </a:solidFill>
              <a:latin typeface="Arial"/>
              <a:ea typeface="Arial"/>
              <a:cs typeface="Arial"/>
              <a:sym typeface="Arial"/>
            </a:endParaRPr>
          </a:p>
        </p:txBody>
      </p:sp>
      <p:sp>
        <p:nvSpPr>
          <p:cNvPr id="766" name="Google Shape;766;p31"/>
          <p:cNvSpPr/>
          <p:nvPr/>
        </p:nvSpPr>
        <p:spPr>
          <a:xfrm>
            <a:off x="9720000" y="4689360"/>
            <a:ext cx="8154720" cy="33678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GB" sz="2000" b="1" u="none" strike="noStrike">
                <a:solidFill>
                  <a:srgbClr val="000000"/>
                </a:solidFill>
                <a:latin typeface="Calibri"/>
                <a:ea typeface="Calibri"/>
                <a:cs typeface="Calibri"/>
                <a:sym typeface="Calibri"/>
              </a:rPr>
              <a:t>1</a:t>
            </a:r>
            <a:r>
              <a:rPr lang="en-GB" sz="2000" b="0" u="none" strike="noStrike">
                <a:solidFill>
                  <a:srgbClr val="000000"/>
                </a:solidFill>
                <a:latin typeface="Calibri"/>
                <a:ea typeface="Calibri"/>
                <a:cs typeface="Calibri"/>
                <a:sym typeface="Calibri"/>
              </a:rPr>
              <a:t>.</a:t>
            </a:r>
            <a:r>
              <a:rPr lang="en-GB" sz="2000" b="1" u="none" strike="noStrike">
                <a:solidFill>
                  <a:srgbClr val="000000"/>
                </a:solidFill>
                <a:latin typeface="Calibri"/>
                <a:ea typeface="Calibri"/>
                <a:cs typeface="Calibri"/>
                <a:sym typeface="Calibri"/>
              </a:rPr>
              <a:t> Don´t layer </a:t>
            </a:r>
            <a:r>
              <a:rPr lang="en-GB" sz="2000" b="0" u="none" strike="noStrike">
                <a:solidFill>
                  <a:srgbClr val="000000"/>
                </a:solidFill>
                <a:latin typeface="Calibri"/>
                <a:ea typeface="Calibri"/>
                <a:cs typeface="Calibri"/>
                <a:sym typeface="Calibri"/>
              </a:rPr>
              <a:t>the mulch too deeply. Deep a layer prevents the access of necessary oxygen to the soil and causes suffocation of the roots.</a:t>
            </a:r>
            <a:endParaRPr sz="20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0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2000" b="1" u="none" strike="noStrike">
                <a:solidFill>
                  <a:srgbClr val="000000"/>
                </a:solidFill>
                <a:latin typeface="Calibri"/>
                <a:ea typeface="Calibri"/>
                <a:cs typeface="Calibri"/>
                <a:sym typeface="Calibri"/>
              </a:rPr>
              <a:t>2. Don’t </a:t>
            </a:r>
            <a:r>
              <a:rPr lang="en-GB" sz="2000" b="0" u="none" strike="noStrike">
                <a:solidFill>
                  <a:srgbClr val="000000"/>
                </a:solidFill>
                <a:latin typeface="Calibri"/>
                <a:ea typeface="Calibri"/>
                <a:cs typeface="Calibri"/>
                <a:sym typeface="Calibri"/>
              </a:rPr>
              <a:t>use impervious materials such as concrete to reinforce commercial surfaces.</a:t>
            </a:r>
            <a:endParaRPr sz="20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000" b="0"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2000" b="1" u="none" strike="noStrike">
                <a:solidFill>
                  <a:srgbClr val="000000"/>
                </a:solidFill>
                <a:latin typeface="Calibri"/>
                <a:ea typeface="Calibri"/>
                <a:cs typeface="Calibri"/>
                <a:sym typeface="Calibri"/>
              </a:rPr>
              <a:t>3</a:t>
            </a:r>
            <a:r>
              <a:rPr lang="en-GB" sz="2000" b="0" u="none" strike="noStrike">
                <a:solidFill>
                  <a:srgbClr val="000000"/>
                </a:solidFill>
                <a:latin typeface="Calibri"/>
                <a:ea typeface="Calibri"/>
                <a:cs typeface="Calibri"/>
                <a:sym typeface="Calibri"/>
              </a:rPr>
              <a:t>. </a:t>
            </a:r>
            <a:r>
              <a:rPr lang="en-GB" sz="2000" b="1" u="none" strike="noStrike">
                <a:solidFill>
                  <a:srgbClr val="000000"/>
                </a:solidFill>
                <a:latin typeface="Calibri"/>
                <a:ea typeface="Calibri"/>
                <a:cs typeface="Calibri"/>
                <a:sym typeface="Calibri"/>
              </a:rPr>
              <a:t>Don’t</a:t>
            </a:r>
            <a:r>
              <a:rPr lang="en-GB" sz="2000" b="0" u="none" strike="noStrike">
                <a:solidFill>
                  <a:srgbClr val="000000"/>
                </a:solidFill>
                <a:latin typeface="Calibri"/>
                <a:ea typeface="Calibri"/>
                <a:cs typeface="Calibri"/>
                <a:sym typeface="Calibri"/>
              </a:rPr>
              <a:t> mow often the lawns on hot summer days, soil and nutrients would be  washed away from the surface.</a:t>
            </a:r>
            <a:endParaRPr sz="2000" b="0"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2000" b="0" u="none" strike="noStrike">
              <a:solidFill>
                <a:srgbClr val="000000"/>
              </a:solidFill>
              <a:latin typeface="Arial"/>
              <a:ea typeface="Arial"/>
              <a:cs typeface="Arial"/>
              <a:sym typeface="Arial"/>
            </a:endParaRPr>
          </a:p>
        </p:txBody>
      </p:sp>
      <p:pic>
        <p:nvPicPr>
          <p:cNvPr id="767" name="Google Shape;767;p31"/>
          <p:cNvPicPr preferRelativeResize="0"/>
          <p:nvPr/>
        </p:nvPicPr>
        <p:blipFill rotWithShape="1">
          <a:blip r:embed="rId3">
            <a:alphaModFix/>
          </a:blip>
          <a:srcRect/>
          <a:stretch/>
        </p:blipFill>
        <p:spPr>
          <a:xfrm>
            <a:off x="4643280" y="3215880"/>
            <a:ext cx="1387800" cy="1216440"/>
          </a:xfrm>
          <a:prstGeom prst="rect">
            <a:avLst/>
          </a:prstGeom>
          <a:noFill/>
          <a:ln>
            <a:noFill/>
          </a:ln>
        </p:spPr>
      </p:pic>
      <p:pic>
        <p:nvPicPr>
          <p:cNvPr id="768" name="Google Shape;768;p31"/>
          <p:cNvPicPr preferRelativeResize="0"/>
          <p:nvPr/>
        </p:nvPicPr>
        <p:blipFill rotWithShape="1">
          <a:blip r:embed="rId4">
            <a:alphaModFix/>
          </a:blip>
          <a:srcRect/>
          <a:stretch/>
        </p:blipFill>
        <p:spPr>
          <a:xfrm>
            <a:off x="12567240" y="3369960"/>
            <a:ext cx="1816560" cy="104508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32"/>
          <p:cNvSpPr/>
          <p:nvPr/>
        </p:nvSpPr>
        <p:spPr>
          <a:xfrm>
            <a:off x="7145640" y="1948320"/>
            <a:ext cx="3352320" cy="69984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n-GB" sz="4000" b="1" u="none" strike="noStrike">
                <a:solidFill>
                  <a:srgbClr val="00C415"/>
                </a:solidFill>
                <a:latin typeface="Helvetica Neue"/>
                <a:ea typeface="Helvetica Neue"/>
                <a:cs typeface="Helvetica Neue"/>
                <a:sym typeface="Helvetica Neue"/>
              </a:rPr>
              <a:t>Summing up</a:t>
            </a:r>
            <a:endParaRPr sz="4000" b="0" u="none" strike="noStrike">
              <a:solidFill>
                <a:srgbClr val="000000"/>
              </a:solidFill>
              <a:latin typeface="Arial"/>
              <a:ea typeface="Arial"/>
              <a:cs typeface="Arial"/>
              <a:sym typeface="Arial"/>
            </a:endParaRPr>
          </a:p>
        </p:txBody>
      </p:sp>
      <p:pic>
        <p:nvPicPr>
          <p:cNvPr id="774" name="Google Shape;774;p32"/>
          <p:cNvPicPr preferRelativeResize="0"/>
          <p:nvPr/>
        </p:nvPicPr>
        <p:blipFill rotWithShape="1">
          <a:blip r:embed="rId3">
            <a:alphaModFix/>
          </a:blip>
          <a:srcRect l="17860" t="2605" r="20655" b="-502"/>
          <a:stretch/>
        </p:blipFill>
        <p:spPr>
          <a:xfrm>
            <a:off x="7148160" y="3526560"/>
            <a:ext cx="4284720" cy="4358880"/>
          </a:xfrm>
          <a:prstGeom prst="rect">
            <a:avLst/>
          </a:prstGeom>
          <a:noFill/>
          <a:ln>
            <a:noFill/>
          </a:ln>
        </p:spPr>
      </p:pic>
      <p:sp>
        <p:nvSpPr>
          <p:cNvPr id="775" name="Google Shape;775;p32"/>
          <p:cNvSpPr/>
          <p:nvPr/>
        </p:nvSpPr>
        <p:spPr>
          <a:xfrm>
            <a:off x="1033200" y="3101760"/>
            <a:ext cx="5956800" cy="42540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n-GB" sz="2200" b="1" u="none" strike="noStrike">
                <a:solidFill>
                  <a:srgbClr val="0B6922"/>
                </a:solidFill>
                <a:latin typeface="Calibri"/>
                <a:ea typeface="Calibri"/>
                <a:cs typeface="Calibri"/>
                <a:sym typeface="Calibri"/>
              </a:rPr>
              <a:t>Water s</a:t>
            </a:r>
            <a:r>
              <a:rPr lang="en-GB" sz="2200" b="1">
                <a:solidFill>
                  <a:srgbClr val="0B6922"/>
                </a:solidFill>
                <a:latin typeface="Calibri"/>
                <a:ea typeface="Calibri"/>
                <a:cs typeface="Calibri"/>
                <a:sym typeface="Calibri"/>
              </a:rPr>
              <a:t>hortage</a:t>
            </a:r>
            <a:endParaRPr sz="2200" b="0" u="none" strike="noStrike">
              <a:solidFill>
                <a:srgbClr val="000000"/>
              </a:solidFill>
              <a:latin typeface="Arial"/>
              <a:ea typeface="Arial"/>
              <a:cs typeface="Arial"/>
              <a:sym typeface="Arial"/>
            </a:endParaRPr>
          </a:p>
        </p:txBody>
      </p:sp>
      <p:sp>
        <p:nvSpPr>
          <p:cNvPr id="776" name="Google Shape;776;p32"/>
          <p:cNvSpPr/>
          <p:nvPr/>
        </p:nvSpPr>
        <p:spPr>
          <a:xfrm>
            <a:off x="555125" y="3571200"/>
            <a:ext cx="6593100" cy="2637000"/>
          </a:xfrm>
          <a:prstGeom prst="rect">
            <a:avLst/>
          </a:prstGeom>
          <a:noFill/>
          <a:ln>
            <a:noFill/>
          </a:ln>
        </p:spPr>
        <p:txBody>
          <a:bodyPr spcFirstLastPara="1" wrap="square" lIns="90000" tIns="45000" rIns="90000" bIns="45000" anchor="ctr" anchorCtr="0">
            <a:spAutoFit/>
          </a:bodyPr>
          <a:lstStyle/>
          <a:p>
            <a:pPr marL="0" marR="0" lvl="0" indent="0" algn="just" rtl="0">
              <a:lnSpc>
                <a:spcPct val="100000"/>
              </a:lnSpc>
              <a:spcBef>
                <a:spcPts val="0"/>
              </a:spcBef>
              <a:spcAft>
                <a:spcPts val="0"/>
              </a:spcAft>
              <a:buNone/>
            </a:pPr>
            <a:r>
              <a:rPr lang="en-GB" sz="2000" b="0" u="none" strike="noStrike">
                <a:solidFill>
                  <a:schemeClr val="dk1"/>
                </a:solidFill>
                <a:latin typeface="Calibri"/>
                <a:ea typeface="Calibri"/>
                <a:cs typeface="Calibri"/>
                <a:sym typeface="Calibri"/>
              </a:rPr>
              <a:t>According to the World Economic Forum, a water </a:t>
            </a:r>
            <a:r>
              <a:rPr lang="en-GB" sz="2000">
                <a:solidFill>
                  <a:schemeClr val="dk1"/>
                </a:solidFill>
                <a:latin typeface="Calibri"/>
                <a:ea typeface="Calibri"/>
                <a:cs typeface="Calibri"/>
                <a:sym typeface="Calibri"/>
              </a:rPr>
              <a:t>shortage</a:t>
            </a:r>
            <a:r>
              <a:rPr lang="en-GB" sz="2000" b="0" u="none" strike="noStrike">
                <a:solidFill>
                  <a:schemeClr val="dk1"/>
                </a:solidFill>
                <a:latin typeface="Calibri"/>
                <a:ea typeface="Calibri"/>
                <a:cs typeface="Calibri"/>
                <a:sym typeface="Calibri"/>
              </a:rPr>
              <a:t> is one of the five global risks and already affects a quarter of the world's population.</a:t>
            </a:r>
            <a:r>
              <a:rPr lang="en-GB" sz="2200" b="0" u="none" strike="noStrike">
                <a:solidFill>
                  <a:schemeClr val="dk1"/>
                </a:solidFill>
                <a:latin typeface="Calibri"/>
                <a:ea typeface="Calibri"/>
                <a:cs typeface="Calibri"/>
                <a:sym typeface="Calibri"/>
              </a:rPr>
              <a:t> Water also exists in rivers and lakes, ice, water vapor as well as in fauna and flora and of course in us. Only 2.5 % of the total amount of water is fresh water but this does not mean that all the fresh water available and it can be used to make drinking water. </a:t>
            </a:r>
            <a:endParaRPr sz="2200" b="0" u="none" strike="noStrike">
              <a:solidFill>
                <a:srgbClr val="000000"/>
              </a:solidFill>
              <a:latin typeface="Calibri"/>
              <a:ea typeface="Calibri"/>
              <a:cs typeface="Calibri"/>
              <a:sym typeface="Calibri"/>
            </a:endParaRPr>
          </a:p>
          <a:p>
            <a:pPr marL="0" marR="0" lvl="0" indent="0" algn="just" rtl="0">
              <a:lnSpc>
                <a:spcPct val="115000"/>
              </a:lnSpc>
              <a:spcBef>
                <a:spcPts val="0"/>
              </a:spcBef>
              <a:spcAft>
                <a:spcPts val="0"/>
              </a:spcAft>
              <a:buNone/>
            </a:pPr>
            <a:endParaRPr sz="2000" b="0" u="none" strike="noStrike">
              <a:solidFill>
                <a:srgbClr val="000000"/>
              </a:solidFill>
              <a:latin typeface="Calibri"/>
              <a:ea typeface="Calibri"/>
              <a:cs typeface="Calibri"/>
              <a:sym typeface="Calibri"/>
            </a:endParaRPr>
          </a:p>
        </p:txBody>
      </p:sp>
      <p:sp>
        <p:nvSpPr>
          <p:cNvPr id="777" name="Google Shape;777;p32"/>
          <p:cNvSpPr/>
          <p:nvPr/>
        </p:nvSpPr>
        <p:spPr>
          <a:xfrm>
            <a:off x="1191240" y="6110640"/>
            <a:ext cx="5956920" cy="4255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n-GB" sz="2200" b="1" u="none" strike="noStrike">
                <a:solidFill>
                  <a:srgbClr val="0B6922"/>
                </a:solidFill>
                <a:latin typeface="Calibri"/>
                <a:ea typeface="Calibri"/>
                <a:cs typeface="Calibri"/>
                <a:sym typeface="Calibri"/>
              </a:rPr>
              <a:t>Water </a:t>
            </a:r>
            <a:r>
              <a:rPr lang="en-GB" sz="2200" b="1">
                <a:solidFill>
                  <a:srgbClr val="127622"/>
                </a:solidFill>
                <a:latin typeface="Calibri"/>
                <a:ea typeface="Calibri"/>
                <a:cs typeface="Calibri"/>
                <a:sym typeface="Calibri"/>
              </a:rPr>
              <a:t>revitalization</a:t>
            </a:r>
            <a:r>
              <a:rPr lang="en-GB" sz="2200" b="1" u="none" strike="noStrike">
                <a:solidFill>
                  <a:srgbClr val="0B6922"/>
                </a:solidFill>
                <a:latin typeface="Calibri"/>
                <a:ea typeface="Calibri"/>
                <a:cs typeface="Calibri"/>
                <a:sym typeface="Calibri"/>
              </a:rPr>
              <a:t> alternatives</a:t>
            </a:r>
            <a:endParaRPr sz="2200" b="0" u="none" strike="noStrike">
              <a:solidFill>
                <a:srgbClr val="000000"/>
              </a:solidFill>
              <a:latin typeface="Arial"/>
              <a:ea typeface="Arial"/>
              <a:cs typeface="Arial"/>
              <a:sym typeface="Arial"/>
            </a:endParaRPr>
          </a:p>
        </p:txBody>
      </p:sp>
      <p:sp>
        <p:nvSpPr>
          <p:cNvPr id="778" name="Google Shape;778;p32"/>
          <p:cNvSpPr/>
          <p:nvPr/>
        </p:nvSpPr>
        <p:spPr>
          <a:xfrm>
            <a:off x="1684800" y="6847920"/>
            <a:ext cx="6060960" cy="2637000"/>
          </a:xfrm>
          <a:prstGeom prst="rect">
            <a:avLst/>
          </a:prstGeom>
          <a:noFill/>
          <a:ln>
            <a:noFill/>
          </a:ln>
        </p:spPr>
        <p:txBody>
          <a:bodyPr spcFirstLastPara="1" wrap="square" lIns="90000" tIns="45000" rIns="90000" bIns="45000" anchor="ctr" anchorCtr="0">
            <a:spAutoFit/>
          </a:bodyPr>
          <a:lstStyle/>
          <a:p>
            <a:pPr marL="0" marR="0" lvl="0" indent="0" algn="l" rtl="0">
              <a:spcBef>
                <a:spcPts val="0"/>
              </a:spcBef>
              <a:spcAft>
                <a:spcPts val="0"/>
              </a:spcAft>
              <a:buNone/>
            </a:pPr>
            <a:endParaRPr sz="1800" b="0" u="none" strike="noStrike">
              <a:solidFill>
                <a:srgbClr val="000000"/>
              </a:solidFill>
              <a:latin typeface="Arial"/>
              <a:ea typeface="Arial"/>
              <a:cs typeface="Arial"/>
              <a:sym typeface="Arial"/>
            </a:endParaRPr>
          </a:p>
        </p:txBody>
      </p:sp>
      <p:sp>
        <p:nvSpPr>
          <p:cNvPr id="779" name="Google Shape;779;p32"/>
          <p:cNvSpPr/>
          <p:nvPr/>
        </p:nvSpPr>
        <p:spPr>
          <a:xfrm>
            <a:off x="1226150" y="6735600"/>
            <a:ext cx="5922000" cy="1506000"/>
          </a:xfrm>
          <a:prstGeom prst="rect">
            <a:avLst/>
          </a:prstGeom>
          <a:noFill/>
          <a:ln>
            <a:noFill/>
          </a:ln>
        </p:spPr>
        <p:txBody>
          <a:bodyPr spcFirstLastPara="1" wrap="square" lIns="90000" tIns="45000" rIns="90000" bIns="45000" anchor="ctr" anchorCtr="0">
            <a:spAutoFit/>
          </a:bodyPr>
          <a:lstStyle/>
          <a:p>
            <a:pPr marL="0" marR="0" lvl="0" indent="0" algn="just" rtl="0">
              <a:lnSpc>
                <a:spcPct val="100000"/>
              </a:lnSpc>
              <a:spcBef>
                <a:spcPts val="0"/>
              </a:spcBef>
              <a:spcAft>
                <a:spcPts val="0"/>
              </a:spcAft>
              <a:buNone/>
            </a:pPr>
            <a:r>
              <a:rPr lang="en-GB" sz="2000" b="0" u="none" strike="noStrike">
                <a:solidFill>
                  <a:schemeClr val="dk1"/>
                </a:solidFill>
                <a:latin typeface="Calibri"/>
                <a:ea typeface="Calibri"/>
                <a:cs typeface="Calibri"/>
                <a:sym typeface="Calibri"/>
              </a:rPr>
              <a:t>By using the root treatment plants and the wastewater treatment plants, you will not only increase biodiversity, but also save money on the water consumption and ensure a more efficient and the economical use of the wastewater.</a:t>
            </a:r>
            <a:endParaRPr sz="2000" b="0" u="none" strike="noStrike">
              <a:solidFill>
                <a:srgbClr val="000000"/>
              </a:solidFill>
              <a:latin typeface="Arial"/>
              <a:ea typeface="Arial"/>
              <a:cs typeface="Arial"/>
              <a:sym typeface="Arial"/>
            </a:endParaRPr>
          </a:p>
        </p:txBody>
      </p:sp>
      <p:sp>
        <p:nvSpPr>
          <p:cNvPr id="780" name="Google Shape;780;p32"/>
          <p:cNvSpPr/>
          <p:nvPr/>
        </p:nvSpPr>
        <p:spPr>
          <a:xfrm>
            <a:off x="11795760" y="3134160"/>
            <a:ext cx="5956920" cy="4255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n-GB" sz="2200" b="1" u="none" strike="noStrike">
                <a:solidFill>
                  <a:srgbClr val="0B6922"/>
                </a:solidFill>
                <a:latin typeface="Calibri"/>
                <a:ea typeface="Calibri"/>
                <a:cs typeface="Calibri"/>
                <a:sym typeface="Calibri"/>
              </a:rPr>
              <a:t>Natural homemade garden</a:t>
            </a:r>
            <a:endParaRPr sz="2200" b="0" u="none" strike="noStrike">
              <a:solidFill>
                <a:srgbClr val="000000"/>
              </a:solidFill>
              <a:latin typeface="Arial"/>
              <a:ea typeface="Arial"/>
              <a:cs typeface="Arial"/>
              <a:sym typeface="Arial"/>
            </a:endParaRPr>
          </a:p>
        </p:txBody>
      </p:sp>
      <p:sp>
        <p:nvSpPr>
          <p:cNvPr id="781" name="Google Shape;781;p32"/>
          <p:cNvSpPr/>
          <p:nvPr/>
        </p:nvSpPr>
        <p:spPr>
          <a:xfrm>
            <a:off x="11440075" y="3772075"/>
            <a:ext cx="6702900" cy="1207500"/>
          </a:xfrm>
          <a:prstGeom prst="rect">
            <a:avLst/>
          </a:prstGeom>
          <a:noFill/>
          <a:ln>
            <a:noFill/>
          </a:ln>
        </p:spPr>
        <p:txBody>
          <a:bodyPr spcFirstLastPara="1" wrap="square" lIns="90000" tIns="45000" rIns="90000" bIns="45000" anchor="ctr" anchorCtr="0">
            <a:spAutoFit/>
          </a:bodyPr>
          <a:lstStyle/>
          <a:p>
            <a:pPr marL="0" marR="0" lvl="0" indent="0" algn="l" rtl="0">
              <a:lnSpc>
                <a:spcPct val="100000"/>
              </a:lnSpc>
              <a:spcBef>
                <a:spcPts val="0"/>
              </a:spcBef>
              <a:spcAft>
                <a:spcPts val="0"/>
              </a:spcAft>
              <a:buNone/>
            </a:pPr>
            <a:r>
              <a:rPr lang="en-GB" sz="2000" b="0" u="none" strike="noStrike">
                <a:solidFill>
                  <a:schemeClr val="dk1"/>
                </a:solidFill>
                <a:latin typeface="Calibri"/>
                <a:ea typeface="Calibri"/>
                <a:cs typeface="Calibri"/>
                <a:sym typeface="Calibri"/>
              </a:rPr>
              <a:t>Creating our own natural homemade garden </a:t>
            </a:r>
            <a:r>
              <a:rPr lang="en-GB" sz="2000">
                <a:solidFill>
                  <a:schemeClr val="dk1"/>
                </a:solidFill>
                <a:latin typeface="Calibri"/>
                <a:ea typeface="Calibri"/>
                <a:cs typeface="Calibri"/>
                <a:sym typeface="Calibri"/>
              </a:rPr>
              <a:t>with</a:t>
            </a:r>
            <a:r>
              <a:rPr lang="en-GB" sz="2000" b="0" u="none" strike="noStrike">
                <a:solidFill>
                  <a:schemeClr val="dk1"/>
                </a:solidFill>
                <a:latin typeface="Calibri"/>
                <a:ea typeface="Calibri"/>
                <a:cs typeface="Calibri"/>
                <a:sym typeface="Calibri"/>
              </a:rPr>
              <a:t> the garden ponds and the rain beds will help improve the biodiversity of the </a:t>
            </a:r>
            <a:r>
              <a:rPr lang="en-GB" sz="2000">
                <a:solidFill>
                  <a:schemeClr val="dk1"/>
                </a:solidFill>
                <a:latin typeface="Calibri"/>
                <a:ea typeface="Calibri"/>
                <a:cs typeface="Calibri"/>
                <a:sym typeface="Calibri"/>
              </a:rPr>
              <a:t>environment</a:t>
            </a:r>
            <a:r>
              <a:rPr lang="en-GB" sz="2000" b="0" u="none" strike="noStrike">
                <a:solidFill>
                  <a:schemeClr val="dk1"/>
                </a:solidFill>
                <a:latin typeface="Calibri"/>
                <a:ea typeface="Calibri"/>
                <a:cs typeface="Calibri"/>
                <a:sym typeface="Calibri"/>
              </a:rPr>
              <a:t>, the microclimate and prevent the water runoff.</a:t>
            </a:r>
            <a:endParaRPr sz="2000" b="0" u="none" strike="noStrike">
              <a:solidFill>
                <a:srgbClr val="000000"/>
              </a:solidFill>
              <a:latin typeface="Arial"/>
              <a:ea typeface="Arial"/>
              <a:cs typeface="Arial"/>
              <a:sym typeface="Arial"/>
            </a:endParaRPr>
          </a:p>
        </p:txBody>
      </p:sp>
      <p:sp>
        <p:nvSpPr>
          <p:cNvPr id="782" name="Google Shape;782;p32"/>
          <p:cNvSpPr/>
          <p:nvPr/>
        </p:nvSpPr>
        <p:spPr>
          <a:xfrm>
            <a:off x="12106080" y="4979520"/>
            <a:ext cx="5956920" cy="425520"/>
          </a:xfrm>
          <a:prstGeom prst="rect">
            <a:avLst/>
          </a:prstGeom>
          <a:noFill/>
          <a:ln>
            <a:noFill/>
          </a:ln>
        </p:spPr>
        <p:txBody>
          <a:bodyPr spcFirstLastPara="1" wrap="square" lIns="90000" tIns="45000" rIns="90000" bIns="45000" anchor="t" anchorCtr="0">
            <a:spAutoFit/>
          </a:bodyPr>
          <a:lstStyle/>
          <a:p>
            <a:pPr marL="0" marR="0" lvl="0" indent="0" algn="l" rtl="0">
              <a:lnSpc>
                <a:spcPct val="100000"/>
              </a:lnSpc>
              <a:spcBef>
                <a:spcPts val="0"/>
              </a:spcBef>
              <a:spcAft>
                <a:spcPts val="0"/>
              </a:spcAft>
              <a:buNone/>
            </a:pPr>
            <a:r>
              <a:rPr lang="en-GB" sz="2200" b="1" u="none" strike="noStrike">
                <a:solidFill>
                  <a:srgbClr val="0B6922"/>
                </a:solidFill>
                <a:latin typeface="Calibri"/>
                <a:ea typeface="Calibri"/>
                <a:cs typeface="Calibri"/>
                <a:sym typeface="Calibri"/>
              </a:rPr>
              <a:t>Saving water</a:t>
            </a:r>
            <a:endParaRPr sz="2200" b="0" u="none" strike="noStrike">
              <a:solidFill>
                <a:srgbClr val="000000"/>
              </a:solidFill>
              <a:latin typeface="Arial"/>
              <a:ea typeface="Arial"/>
              <a:cs typeface="Arial"/>
              <a:sym typeface="Arial"/>
            </a:endParaRPr>
          </a:p>
        </p:txBody>
      </p:sp>
      <p:sp>
        <p:nvSpPr>
          <p:cNvPr id="783" name="Google Shape;783;p32"/>
          <p:cNvSpPr/>
          <p:nvPr/>
        </p:nvSpPr>
        <p:spPr>
          <a:xfrm>
            <a:off x="11432880" y="5474160"/>
            <a:ext cx="6630120" cy="2545200"/>
          </a:xfrm>
          <a:prstGeom prst="rect">
            <a:avLst/>
          </a:prstGeom>
          <a:noFill/>
          <a:ln>
            <a:noFill/>
          </a:ln>
        </p:spPr>
        <p:txBody>
          <a:bodyPr spcFirstLastPara="1" wrap="square" lIns="90000" tIns="45000" rIns="90000" bIns="45000" anchor="ctr" anchorCtr="0">
            <a:spAutoFit/>
          </a:bodyPr>
          <a:lstStyle/>
          <a:p>
            <a:pPr marL="0" marR="0" lvl="0" indent="0" algn="just" rtl="0">
              <a:lnSpc>
                <a:spcPct val="115000"/>
              </a:lnSpc>
              <a:spcBef>
                <a:spcPts val="0"/>
              </a:spcBef>
              <a:spcAft>
                <a:spcPts val="0"/>
              </a:spcAft>
              <a:buNone/>
            </a:pPr>
            <a:r>
              <a:rPr lang="en-GB" sz="2000" b="0" u="none" strike="noStrike">
                <a:solidFill>
                  <a:schemeClr val="dk1"/>
                </a:solidFill>
                <a:latin typeface="Calibri"/>
                <a:ea typeface="Calibri"/>
                <a:cs typeface="Calibri"/>
                <a:sym typeface="Calibri"/>
              </a:rPr>
              <a:t>Every citizen can save water by using self-watering flower pots in the city apartments. Everyone  who owns a piece of land can choose a method of retaining and collecting water according to their financial capabilities. </a:t>
            </a:r>
            <a:r>
              <a:rPr lang="en-GB" sz="2000">
                <a:solidFill>
                  <a:schemeClr val="dk1"/>
                </a:solidFill>
                <a:latin typeface="Calibri"/>
                <a:ea typeface="Calibri"/>
                <a:cs typeface="Calibri"/>
                <a:sym typeface="Calibri"/>
              </a:rPr>
              <a:t>Therefore, it is essential that we are informed, educated and learnt to retain water in the landscape and learn to manage water, save,  clean and recycle it</a:t>
            </a:r>
            <a:r>
              <a:rPr lang="en-GB" sz="2000" b="0" u="none" strike="noStrike">
                <a:solidFill>
                  <a:schemeClr val="dk1"/>
                </a:solidFill>
                <a:latin typeface="Calibri"/>
                <a:ea typeface="Calibri"/>
                <a:cs typeface="Calibri"/>
                <a:sym typeface="Calibri"/>
              </a:rPr>
              <a:t>.</a:t>
            </a:r>
            <a:endParaRPr sz="2000" b="0" u="none" strike="noStrike">
              <a:solidFill>
                <a:srgbClr val="000000"/>
              </a:solidFill>
              <a:latin typeface="Arial"/>
              <a:ea typeface="Arial"/>
              <a:cs typeface="Arial"/>
              <a:sym typeface="Arial"/>
            </a:endParaRPr>
          </a:p>
        </p:txBody>
      </p:sp>
      <p:pic>
        <p:nvPicPr>
          <p:cNvPr id="784" name="Google Shape;784;p32"/>
          <p:cNvPicPr preferRelativeResize="0"/>
          <p:nvPr/>
        </p:nvPicPr>
        <p:blipFill rotWithShape="1">
          <a:blip r:embed="rId4">
            <a:alphaModFix/>
          </a:blip>
          <a:srcRect/>
          <a:stretch/>
        </p:blipFill>
        <p:spPr>
          <a:xfrm>
            <a:off x="555120" y="3021840"/>
            <a:ext cx="443160" cy="459360"/>
          </a:xfrm>
          <a:prstGeom prst="rect">
            <a:avLst/>
          </a:prstGeom>
          <a:noFill/>
          <a:ln>
            <a:noFill/>
          </a:ln>
        </p:spPr>
      </p:pic>
      <p:pic>
        <p:nvPicPr>
          <p:cNvPr id="785" name="Google Shape;785;p32"/>
          <p:cNvPicPr preferRelativeResize="0"/>
          <p:nvPr/>
        </p:nvPicPr>
        <p:blipFill rotWithShape="1">
          <a:blip r:embed="rId4">
            <a:alphaModFix/>
          </a:blip>
          <a:srcRect/>
          <a:stretch/>
        </p:blipFill>
        <p:spPr>
          <a:xfrm>
            <a:off x="748080" y="6076080"/>
            <a:ext cx="443160" cy="459360"/>
          </a:xfrm>
          <a:prstGeom prst="rect">
            <a:avLst/>
          </a:prstGeom>
          <a:noFill/>
          <a:ln>
            <a:noFill/>
          </a:ln>
        </p:spPr>
      </p:pic>
      <p:pic>
        <p:nvPicPr>
          <p:cNvPr id="786" name="Google Shape;786;p32"/>
          <p:cNvPicPr preferRelativeResize="0"/>
          <p:nvPr/>
        </p:nvPicPr>
        <p:blipFill rotWithShape="1">
          <a:blip r:embed="rId4">
            <a:alphaModFix/>
          </a:blip>
          <a:srcRect/>
          <a:stretch/>
        </p:blipFill>
        <p:spPr>
          <a:xfrm>
            <a:off x="11217960" y="3067200"/>
            <a:ext cx="443160" cy="459360"/>
          </a:xfrm>
          <a:prstGeom prst="rect">
            <a:avLst/>
          </a:prstGeom>
          <a:noFill/>
          <a:ln>
            <a:noFill/>
          </a:ln>
        </p:spPr>
      </p:pic>
      <p:pic>
        <p:nvPicPr>
          <p:cNvPr id="787" name="Google Shape;787;p32"/>
          <p:cNvPicPr preferRelativeResize="0"/>
          <p:nvPr/>
        </p:nvPicPr>
        <p:blipFill rotWithShape="1">
          <a:blip r:embed="rId4">
            <a:alphaModFix/>
          </a:blip>
          <a:srcRect/>
          <a:stretch/>
        </p:blipFill>
        <p:spPr>
          <a:xfrm>
            <a:off x="11407680" y="5013360"/>
            <a:ext cx="443160" cy="45936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91"/>
        <p:cNvGrpSpPr/>
        <p:nvPr/>
      </p:nvGrpSpPr>
      <p:grpSpPr>
        <a:xfrm>
          <a:off x="0" y="0"/>
          <a:ext cx="0" cy="0"/>
          <a:chOff x="0" y="0"/>
          <a:chExt cx="0" cy="0"/>
        </a:xfrm>
      </p:grpSpPr>
      <p:sp>
        <p:nvSpPr>
          <p:cNvPr id="792" name="Google Shape;792;p33"/>
          <p:cNvSpPr/>
          <p:nvPr/>
        </p:nvSpPr>
        <p:spPr>
          <a:xfrm>
            <a:off x="5867280" y="5504760"/>
            <a:ext cx="5712120" cy="1096200"/>
          </a:xfrm>
          <a:prstGeom prst="rect">
            <a:avLst/>
          </a:prstGeom>
          <a:noFill/>
          <a:ln>
            <a:noFill/>
          </a:ln>
        </p:spPr>
        <p:txBody>
          <a:bodyPr spcFirstLastPara="1" wrap="square" lIns="90000" tIns="45000" rIns="90000" bIns="45000" anchor="t" anchorCtr="0">
            <a:spAutoFit/>
          </a:bodyPr>
          <a:lstStyle/>
          <a:p>
            <a:pPr marL="0" marR="0" lvl="0" indent="0" algn="ctr" rtl="0">
              <a:lnSpc>
                <a:spcPct val="100000"/>
              </a:lnSpc>
              <a:spcBef>
                <a:spcPts val="0"/>
              </a:spcBef>
              <a:spcAft>
                <a:spcPts val="0"/>
              </a:spcAft>
              <a:buNone/>
            </a:pPr>
            <a:r>
              <a:rPr lang="en-GB" sz="6600" b="1" u="none" strike="noStrike">
                <a:solidFill>
                  <a:srgbClr val="0B6922"/>
                </a:solidFill>
                <a:latin typeface="Helvetica Neue"/>
                <a:ea typeface="Helvetica Neue"/>
                <a:cs typeface="Helvetica Neue"/>
                <a:sym typeface="Helvetica Neue"/>
              </a:rPr>
              <a:t>Thank you!</a:t>
            </a:r>
            <a:endParaRPr sz="6600" b="0" u="none" strike="noStrike">
              <a:solidFill>
                <a:srgbClr val="000000"/>
              </a:solidFill>
              <a:latin typeface="Arial"/>
              <a:ea typeface="Arial"/>
              <a:cs typeface="Arial"/>
              <a:sym typeface="Arial"/>
            </a:endParaRPr>
          </a:p>
        </p:txBody>
      </p:sp>
      <p:pic>
        <p:nvPicPr>
          <p:cNvPr id="793" name="Google Shape;793;p33"/>
          <p:cNvPicPr preferRelativeResize="0"/>
          <p:nvPr/>
        </p:nvPicPr>
        <p:blipFill rotWithShape="1">
          <a:blip r:embed="rId3">
            <a:alphaModFix/>
          </a:blip>
          <a:srcRect/>
          <a:stretch/>
        </p:blipFill>
        <p:spPr>
          <a:xfrm>
            <a:off x="11582640" y="5566320"/>
            <a:ext cx="867240" cy="851400"/>
          </a:xfrm>
          <a:prstGeom prst="rect">
            <a:avLst/>
          </a:prstGeom>
          <a:noFill/>
          <a:ln>
            <a:noFill/>
          </a:ln>
        </p:spPr>
      </p:pic>
      <p:pic>
        <p:nvPicPr>
          <p:cNvPr id="794" name="Google Shape;794;p33"/>
          <p:cNvPicPr preferRelativeResize="0"/>
          <p:nvPr/>
        </p:nvPicPr>
        <p:blipFill rotWithShape="1">
          <a:blip r:embed="rId4">
            <a:alphaModFix/>
          </a:blip>
          <a:srcRect/>
          <a:stretch/>
        </p:blipFill>
        <p:spPr>
          <a:xfrm>
            <a:off x="6058440" y="2400480"/>
            <a:ext cx="6167520" cy="3467520"/>
          </a:xfrm>
          <a:prstGeom prst="rect">
            <a:avLst/>
          </a:prstGeom>
          <a:noFill/>
          <a:ln>
            <a:noFill/>
          </a:ln>
        </p:spPr>
      </p:pic>
      <p:sp>
        <p:nvSpPr>
          <p:cNvPr id="795" name="Google Shape;795;p33"/>
          <p:cNvSpPr/>
          <p:nvPr/>
        </p:nvSpPr>
        <p:spPr>
          <a:xfrm>
            <a:off x="4560840" y="7178760"/>
            <a:ext cx="9162360" cy="944280"/>
          </a:xfrm>
          <a:prstGeom prst="rect">
            <a:avLst/>
          </a:prstGeom>
          <a:noFill/>
          <a:ln>
            <a:noFill/>
          </a:ln>
        </p:spPr>
        <p:txBody>
          <a:bodyPr spcFirstLastPara="1" wrap="square" lIns="90000" tIns="45000" rIns="90000" bIns="45000" anchor="t" anchorCtr="0">
            <a:spAutoFit/>
          </a:bodyPr>
          <a:lstStyle/>
          <a:p>
            <a:pPr marL="12600" marR="0" lvl="0" indent="0" algn="ctr" rtl="0">
              <a:lnSpc>
                <a:spcPct val="100000"/>
              </a:lnSpc>
              <a:spcBef>
                <a:spcPts val="0"/>
              </a:spcBef>
              <a:spcAft>
                <a:spcPts val="0"/>
              </a:spcAft>
              <a:buNone/>
            </a:pPr>
            <a:r>
              <a:rPr lang="en-GB" sz="2800" b="0" u="none" strike="noStrike">
                <a:solidFill>
                  <a:schemeClr val="dk1"/>
                </a:solidFill>
                <a:latin typeface="Times New Roman"/>
                <a:ea typeface="Times New Roman"/>
                <a:cs typeface="Times New Roman"/>
                <a:sym typeface="Times New Roman"/>
              </a:rPr>
              <a:t>Partner:</a:t>
            </a:r>
            <a:r>
              <a:rPr lang="en-GB" sz="2800" b="1" u="none" strike="noStrike">
                <a:solidFill>
                  <a:schemeClr val="dk1"/>
                </a:solidFill>
                <a:latin typeface="Times New Roman"/>
                <a:ea typeface="Times New Roman"/>
                <a:cs typeface="Times New Roman"/>
                <a:sym typeface="Times New Roman"/>
              </a:rPr>
              <a:t> </a:t>
            </a:r>
            <a:r>
              <a:rPr lang="en-GB" sz="2800" b="0" u="none" strike="noStrike">
                <a:solidFill>
                  <a:schemeClr val="dk1"/>
                </a:solidFill>
                <a:latin typeface="Times New Roman"/>
                <a:ea typeface="Times New Roman"/>
                <a:cs typeface="Times New Roman"/>
                <a:sym typeface="Times New Roman"/>
              </a:rPr>
              <a:t>Spolek absolventů a přátel zemědělské školy v Chrudim z.s.</a:t>
            </a:r>
            <a:endParaRPr sz="2800" b="0" u="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grpSp>
        <p:nvGrpSpPr>
          <p:cNvPr id="562" name="Google Shape;562;p4"/>
          <p:cNvGrpSpPr/>
          <p:nvPr/>
        </p:nvGrpSpPr>
        <p:grpSpPr>
          <a:xfrm>
            <a:off x="1250640" y="4053960"/>
            <a:ext cx="9687240" cy="3510720"/>
            <a:chOff x="1250640" y="4053960"/>
            <a:chExt cx="9687240" cy="3510720"/>
          </a:xfrm>
        </p:grpSpPr>
        <p:sp>
          <p:nvSpPr>
            <p:cNvPr id="563" name="Google Shape;563;p4"/>
            <p:cNvSpPr/>
            <p:nvPr/>
          </p:nvSpPr>
          <p:spPr>
            <a:xfrm>
              <a:off x="1250640" y="4609080"/>
              <a:ext cx="9203400" cy="2955600"/>
            </a:xfrm>
            <a:prstGeom prst="rect">
              <a:avLst/>
            </a:prstGeom>
            <a:noFill/>
            <a:ln>
              <a:noFill/>
            </a:ln>
          </p:spPr>
          <p:txBody>
            <a:bodyPr spcFirstLastPara="1" wrap="square" lIns="90000" tIns="45000" rIns="90000" bIns="45000" anchor="t" anchorCtr="0">
              <a:spAutoFit/>
            </a:bodyPr>
            <a:lstStyle/>
            <a:p>
              <a:pPr marL="0" marR="0" lvl="0" indent="0" algn="just" rtl="0">
                <a:lnSpc>
                  <a:spcPct val="115000"/>
                </a:lnSpc>
                <a:spcBef>
                  <a:spcPts val="0"/>
                </a:spcBef>
                <a:spcAft>
                  <a:spcPts val="0"/>
                </a:spcAft>
                <a:buNone/>
              </a:pPr>
              <a:r>
                <a:rPr lang="en-GB" sz="2000" b="0" u="none" strike="noStrike">
                  <a:solidFill>
                    <a:schemeClr val="dk1"/>
                  </a:solidFill>
                  <a:latin typeface="Calibri"/>
                  <a:ea typeface="Calibri"/>
                  <a:cs typeface="Calibri"/>
                  <a:sym typeface="Calibri"/>
                </a:rPr>
                <a:t>Section 1: </a:t>
              </a:r>
              <a:r>
                <a:rPr lang="en-GB" sz="2000" b="0" u="none" strike="noStrike">
                  <a:solidFill>
                    <a:srgbClr val="2D2D2D"/>
                  </a:solidFill>
                  <a:latin typeface="Calibri"/>
                  <a:ea typeface="Calibri"/>
                  <a:cs typeface="Calibri"/>
                  <a:sym typeface="Calibri"/>
                </a:rPr>
                <a:t>Irrigation and plant maintenance in populated areas and around houses</a:t>
              </a:r>
              <a:endParaRPr sz="2000" b="0" u="none" strike="noStrike">
                <a:solidFill>
                  <a:srgbClr val="000000"/>
                </a:solidFill>
                <a:latin typeface="Arial"/>
                <a:ea typeface="Arial"/>
                <a:cs typeface="Arial"/>
                <a:sym typeface="Arial"/>
              </a:endParaRPr>
            </a:p>
            <a:p>
              <a:pPr marL="0" marR="0" lvl="0" indent="0" algn="just" rtl="0">
                <a:lnSpc>
                  <a:spcPct val="115000"/>
                </a:lnSpc>
                <a:spcBef>
                  <a:spcPts val="0"/>
                </a:spcBef>
                <a:spcAft>
                  <a:spcPts val="0"/>
                </a:spcAft>
                <a:buNone/>
              </a:pPr>
              <a:r>
                <a:rPr lang="en-GB" sz="2000" b="0" u="none" strike="noStrike">
                  <a:solidFill>
                    <a:schemeClr val="dk1"/>
                  </a:solidFill>
                  <a:latin typeface="Calibri"/>
                  <a:ea typeface="Calibri"/>
                  <a:cs typeface="Calibri"/>
                  <a:sym typeface="Calibri"/>
                </a:rPr>
                <a:t>Section 2: Irrigation of vertical walls and green roofs</a:t>
              </a:r>
              <a:endParaRPr sz="2000" b="0" u="none" strike="noStrike">
                <a:solidFill>
                  <a:srgbClr val="000000"/>
                </a:solidFill>
                <a:latin typeface="Arial"/>
                <a:ea typeface="Arial"/>
                <a:cs typeface="Arial"/>
                <a:sym typeface="Arial"/>
              </a:endParaRPr>
            </a:p>
            <a:p>
              <a:pPr marL="0" marR="0" lvl="0" indent="0" algn="just" rtl="0">
                <a:lnSpc>
                  <a:spcPct val="115000"/>
                </a:lnSpc>
                <a:spcBef>
                  <a:spcPts val="0"/>
                </a:spcBef>
                <a:spcAft>
                  <a:spcPts val="0"/>
                </a:spcAft>
                <a:buNone/>
              </a:pPr>
              <a:r>
                <a:rPr lang="en-GB" sz="2000" b="0" u="none" strike="noStrike">
                  <a:solidFill>
                    <a:schemeClr val="dk1"/>
                  </a:solidFill>
                  <a:latin typeface="Calibri"/>
                  <a:ea typeface="Calibri"/>
                  <a:cs typeface="Calibri"/>
                  <a:sym typeface="Calibri"/>
                </a:rPr>
                <a:t>Section 3: Vertical gardens</a:t>
              </a:r>
              <a:endParaRPr sz="2000" b="0" u="none" strike="noStrik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GB" sz="2000" b="0" u="none" strike="noStrike">
                  <a:solidFill>
                    <a:schemeClr val="dk1"/>
                  </a:solidFill>
                  <a:latin typeface="Calibri"/>
                  <a:ea typeface="Calibri"/>
                  <a:cs typeface="Calibri"/>
                  <a:sym typeface="Calibri"/>
                </a:rPr>
                <a:t>Section 4: Do and don´ts</a:t>
              </a:r>
              <a:endParaRPr sz="2000" b="0" u="none" strike="noStrike">
                <a:solidFill>
                  <a:srgbClr val="000000"/>
                </a:solidFill>
                <a:latin typeface="Arial"/>
                <a:ea typeface="Arial"/>
                <a:cs typeface="Arial"/>
                <a:sym typeface="Arial"/>
              </a:endParaRPr>
            </a:p>
            <a:p>
              <a:pPr marL="0" marR="0" lvl="0" indent="0" algn="just" rtl="0">
                <a:lnSpc>
                  <a:spcPct val="115000"/>
                </a:lnSpc>
                <a:spcBef>
                  <a:spcPts val="0"/>
                </a:spcBef>
                <a:spcAft>
                  <a:spcPts val="0"/>
                </a:spcAft>
                <a:buNone/>
              </a:pPr>
              <a:endParaRPr sz="2000" b="0" u="none" strike="noStrik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endParaRPr sz="1800" b="0" u="none" strike="noStrik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endParaRPr sz="14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2700" b="0" u="none" strike="noStrike">
                  <a:solidFill>
                    <a:schemeClr val="dk1"/>
                  </a:solidFill>
                  <a:latin typeface="Helvetica Neue"/>
                  <a:ea typeface="Helvetica Neue"/>
                  <a:cs typeface="Helvetica Neue"/>
                  <a:sym typeface="Helvetica Neue"/>
                </a:rPr>
                <a:t> </a:t>
              </a:r>
              <a:endParaRPr sz="2700" b="0" u="none" strike="noStrike">
                <a:solidFill>
                  <a:srgbClr val="000000"/>
                </a:solidFill>
                <a:latin typeface="Arial"/>
                <a:ea typeface="Arial"/>
                <a:cs typeface="Arial"/>
                <a:sym typeface="Arial"/>
              </a:endParaRPr>
            </a:p>
            <a:p>
              <a:pPr marL="291960" marR="0" lvl="0" indent="0" algn="l" rtl="0">
                <a:lnSpc>
                  <a:spcPct val="115000"/>
                </a:lnSpc>
                <a:spcBef>
                  <a:spcPts val="0"/>
                </a:spcBef>
                <a:spcAft>
                  <a:spcPts val="0"/>
                </a:spcAft>
                <a:buNone/>
              </a:pPr>
              <a:r>
                <a:rPr lang="en-GB" sz="800" b="0" u="none" strike="noStrike">
                  <a:solidFill>
                    <a:schemeClr val="dk1"/>
                  </a:solidFill>
                  <a:latin typeface="Calibri"/>
                  <a:ea typeface="Calibri"/>
                  <a:cs typeface="Calibri"/>
                  <a:sym typeface="Calibri"/>
                </a:rPr>
                <a:t>S</a:t>
              </a:r>
              <a:endParaRPr sz="800" b="0" u="none" strike="noStrike">
                <a:solidFill>
                  <a:srgbClr val="000000"/>
                </a:solidFill>
                <a:latin typeface="Arial"/>
                <a:ea typeface="Arial"/>
                <a:cs typeface="Arial"/>
                <a:sym typeface="Arial"/>
              </a:endParaRPr>
            </a:p>
          </p:txBody>
        </p:sp>
        <p:sp>
          <p:nvSpPr>
            <p:cNvPr id="564" name="Google Shape;564;p4"/>
            <p:cNvSpPr/>
            <p:nvPr/>
          </p:nvSpPr>
          <p:spPr>
            <a:xfrm>
              <a:off x="1250640" y="4053960"/>
              <a:ext cx="9687240" cy="517320"/>
            </a:xfrm>
            <a:prstGeom prst="rect">
              <a:avLst/>
            </a:prstGeom>
            <a:noFill/>
            <a:ln>
              <a:noFill/>
            </a:ln>
          </p:spPr>
          <p:txBody>
            <a:bodyPr spcFirstLastPara="1" wrap="square" lIns="108000" tIns="45000" rIns="108000" bIns="45000" anchor="t" anchorCtr="0">
              <a:spAutoFit/>
            </a:bodyPr>
            <a:lstStyle/>
            <a:p>
              <a:pPr marL="0" marR="0" lvl="0" indent="0" algn="l" rtl="0">
                <a:lnSpc>
                  <a:spcPct val="100000"/>
                </a:lnSpc>
                <a:spcBef>
                  <a:spcPts val="0"/>
                </a:spcBef>
                <a:spcAft>
                  <a:spcPts val="0"/>
                </a:spcAft>
                <a:buNone/>
              </a:pPr>
              <a:r>
                <a:rPr lang="en-GB" sz="2800" b="1" u="none" strike="noStrike">
                  <a:solidFill>
                    <a:srgbClr val="127622"/>
                  </a:solidFill>
                  <a:latin typeface="Calibri"/>
                  <a:ea typeface="Calibri"/>
                  <a:cs typeface="Calibri"/>
                  <a:sym typeface="Calibri"/>
                </a:rPr>
                <a:t>Unit 4 Irrigation</a:t>
              </a:r>
              <a:endParaRPr sz="2800" b="0" u="none" strike="noStrike">
                <a:solidFill>
                  <a:srgbClr val="000000"/>
                </a:solidFill>
                <a:latin typeface="Arial"/>
                <a:ea typeface="Arial"/>
                <a:cs typeface="Arial"/>
                <a:sym typeface="Arial"/>
              </a:endParaRPr>
            </a:p>
          </p:txBody>
        </p:sp>
      </p:grpSp>
      <p:pic>
        <p:nvPicPr>
          <p:cNvPr id="565" name="Google Shape;565;p4"/>
          <p:cNvPicPr preferRelativeResize="0"/>
          <p:nvPr/>
        </p:nvPicPr>
        <p:blipFill rotWithShape="1">
          <a:blip r:embed="rId3">
            <a:alphaModFix/>
          </a:blip>
          <a:srcRect/>
          <a:stretch/>
        </p:blipFill>
        <p:spPr>
          <a:xfrm>
            <a:off x="5970960" y="2284920"/>
            <a:ext cx="439920" cy="456120"/>
          </a:xfrm>
          <a:prstGeom prst="rect">
            <a:avLst/>
          </a:prstGeom>
          <a:noFill/>
          <a:ln>
            <a:noFill/>
          </a:ln>
        </p:spPr>
      </p:pic>
      <p:pic>
        <p:nvPicPr>
          <p:cNvPr id="566" name="Google Shape;566;p4"/>
          <p:cNvPicPr preferRelativeResize="0"/>
          <p:nvPr/>
        </p:nvPicPr>
        <p:blipFill rotWithShape="1">
          <a:blip r:embed="rId3">
            <a:alphaModFix/>
          </a:blip>
          <a:srcRect/>
          <a:stretch/>
        </p:blipFill>
        <p:spPr>
          <a:xfrm>
            <a:off x="808200" y="4150440"/>
            <a:ext cx="439920" cy="456120"/>
          </a:xfrm>
          <a:prstGeom prst="rect">
            <a:avLst/>
          </a:prstGeom>
          <a:noFill/>
          <a:ln>
            <a:noFill/>
          </a:ln>
        </p:spPr>
      </p:pic>
      <p:sp>
        <p:nvSpPr>
          <p:cNvPr id="567" name="Google Shape;567;p4"/>
          <p:cNvSpPr txBox="1">
            <a:spLocks noGrp="1"/>
          </p:cNvSpPr>
          <p:nvPr>
            <p:ph type="subTitle" idx="4294967295"/>
          </p:nvPr>
        </p:nvSpPr>
        <p:spPr>
          <a:xfrm>
            <a:off x="6200640" y="6380640"/>
            <a:ext cx="11361600" cy="1742040"/>
          </a:xfrm>
          <a:prstGeom prst="rect">
            <a:avLst/>
          </a:prstGeom>
          <a:noFill/>
          <a:ln>
            <a:noFill/>
          </a:ln>
        </p:spPr>
        <p:txBody>
          <a:bodyPr spcFirstLastPara="1" wrap="square" lIns="0" tIns="0" rIns="0" bIns="0" anchor="t" anchorCtr="0">
            <a:noAutofit/>
          </a:bodyPr>
          <a:lstStyle/>
          <a:p>
            <a:pPr marL="0" marR="0" lvl="0" indent="0" algn="just" rtl="0">
              <a:lnSpc>
                <a:spcPct val="100000"/>
              </a:lnSpc>
              <a:spcBef>
                <a:spcPts val="0"/>
              </a:spcBef>
              <a:spcAft>
                <a:spcPts val="0"/>
              </a:spcAft>
              <a:buNone/>
            </a:pPr>
            <a:r>
              <a:rPr lang="en-GB" sz="2800" b="1" i="0" u="none" strike="noStrike" cap="none">
                <a:solidFill>
                  <a:srgbClr val="127622"/>
                </a:solidFill>
                <a:latin typeface="Calibri"/>
                <a:ea typeface="Calibri"/>
                <a:cs typeface="Calibri"/>
                <a:sym typeface="Calibri"/>
              </a:rPr>
              <a:t>Unit 5 Water retention in the landscape</a:t>
            </a:r>
            <a:endParaRPr sz="28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2000" b="0" i="0" u="none" strike="noStrike" cap="none">
                <a:solidFill>
                  <a:srgbClr val="000000"/>
                </a:solidFill>
                <a:latin typeface="Calibri"/>
                <a:ea typeface="Calibri"/>
                <a:cs typeface="Calibri"/>
                <a:sym typeface="Calibri"/>
              </a:rPr>
              <a:t>Section 1. Wetland creation, polders</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2000" b="0" i="0" u="none" strike="noStrike" cap="none">
                <a:solidFill>
                  <a:srgbClr val="000000"/>
                </a:solidFill>
                <a:latin typeface="Calibri"/>
                <a:ea typeface="Calibri"/>
                <a:cs typeface="Calibri"/>
                <a:sym typeface="Calibri"/>
              </a:rPr>
              <a:t>Section 2. Water retention in urban areas</a:t>
            </a:r>
            <a:endParaRPr sz="2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2000" b="0" i="0" u="none" strike="noStrike" cap="none">
                <a:solidFill>
                  <a:srgbClr val="000000"/>
                </a:solidFill>
                <a:latin typeface="Calibri"/>
                <a:ea typeface="Calibri"/>
                <a:cs typeface="Calibri"/>
                <a:sym typeface="Calibri"/>
              </a:rPr>
              <a:t>Section 3 Collection and retention of water in the surroundings  of family houses</a:t>
            </a:r>
            <a:endParaRPr sz="2000" b="0" i="0" u="none" strike="noStrike" cap="none">
              <a:solidFill>
                <a:srgbClr val="000000"/>
              </a:solidFill>
              <a:latin typeface="Arial"/>
              <a:ea typeface="Arial"/>
              <a:cs typeface="Arial"/>
              <a:sym typeface="Arial"/>
            </a:endParaRPr>
          </a:p>
          <a:p>
            <a:pPr marL="0" marR="0" lvl="0" indent="0" algn="l" rtl="0">
              <a:lnSpc>
                <a:spcPct val="115000"/>
              </a:lnSpc>
              <a:spcBef>
                <a:spcPts val="0"/>
              </a:spcBef>
              <a:spcAft>
                <a:spcPts val="0"/>
              </a:spcAft>
              <a:buNone/>
            </a:pPr>
            <a:r>
              <a:rPr lang="en-GB" sz="2000" b="0" i="0" u="none" strike="noStrike" cap="none">
                <a:solidFill>
                  <a:schemeClr val="dk1"/>
                </a:solidFill>
                <a:latin typeface="Calibri"/>
                <a:ea typeface="Calibri"/>
                <a:cs typeface="Calibri"/>
                <a:sym typeface="Calibri"/>
              </a:rPr>
              <a:t>Section 4: Do and don´ts</a:t>
            </a:r>
            <a:endParaRPr sz="2000" b="0" i="0" u="none" strike="noStrike" cap="non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endParaRPr sz="2000" b="0" i="0" u="none" strike="noStrike" cap="none">
              <a:solidFill>
                <a:srgbClr val="000000"/>
              </a:solidFill>
              <a:latin typeface="Arial"/>
              <a:ea typeface="Arial"/>
              <a:cs typeface="Arial"/>
              <a:sym typeface="Arial"/>
            </a:endParaRPr>
          </a:p>
        </p:txBody>
      </p:sp>
      <p:sp>
        <p:nvSpPr>
          <p:cNvPr id="568" name="Google Shape;568;p4"/>
          <p:cNvSpPr/>
          <p:nvPr/>
        </p:nvSpPr>
        <p:spPr>
          <a:xfrm>
            <a:off x="6413400" y="2284920"/>
            <a:ext cx="9426600" cy="176652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GB" sz="2800" b="1" u="none" strike="noStrike">
                <a:solidFill>
                  <a:srgbClr val="127622"/>
                </a:solidFill>
                <a:latin typeface="Calibri"/>
                <a:ea typeface="Calibri"/>
                <a:cs typeface="Calibri"/>
                <a:sym typeface="Calibri"/>
              </a:rPr>
              <a:t>Unit 3 Urban islands</a:t>
            </a:r>
            <a:endParaRPr sz="28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2000" b="0" u="none" strike="noStrike">
                <a:solidFill>
                  <a:srgbClr val="000000"/>
                </a:solidFill>
                <a:latin typeface="Calibri"/>
                <a:ea typeface="Calibri"/>
                <a:cs typeface="Calibri"/>
                <a:sym typeface="Calibri"/>
              </a:rPr>
              <a:t>Section 1. Water features (fountains, artificial lakes)-city</a:t>
            </a:r>
            <a:endParaRPr sz="20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2000" b="0" u="none" strike="noStrike">
                <a:solidFill>
                  <a:srgbClr val="000000"/>
                </a:solidFill>
                <a:latin typeface="Calibri"/>
                <a:ea typeface="Calibri"/>
                <a:cs typeface="Calibri"/>
                <a:sym typeface="Calibri"/>
              </a:rPr>
              <a:t>Section 2. Ponds and Fire Ponds- villages</a:t>
            </a:r>
            <a:endParaRPr sz="20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2000" b="0" u="none" strike="noStrike">
                <a:solidFill>
                  <a:srgbClr val="000000"/>
                </a:solidFill>
                <a:latin typeface="Calibri"/>
                <a:ea typeface="Calibri"/>
                <a:cs typeface="Calibri"/>
                <a:sym typeface="Calibri"/>
              </a:rPr>
              <a:t>Section 3 Home garden lake, rain bed, aquaponics and hydroponics</a:t>
            </a:r>
            <a:endParaRPr sz="20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2000" b="0" u="none" strike="noStrike">
                <a:solidFill>
                  <a:schemeClr val="dk1"/>
                </a:solidFill>
                <a:latin typeface="Calibri"/>
                <a:ea typeface="Calibri"/>
                <a:cs typeface="Calibri"/>
                <a:sym typeface="Calibri"/>
              </a:rPr>
              <a:t>Section 4: Do and don´ts</a:t>
            </a:r>
            <a:endParaRPr sz="2000" b="0" u="none" strike="noStrike">
              <a:solidFill>
                <a:srgbClr val="000000"/>
              </a:solidFill>
              <a:latin typeface="Arial"/>
              <a:ea typeface="Arial"/>
              <a:cs typeface="Arial"/>
              <a:sym typeface="Arial"/>
            </a:endParaRPr>
          </a:p>
        </p:txBody>
      </p:sp>
      <p:pic>
        <p:nvPicPr>
          <p:cNvPr id="569" name="Google Shape;569;p4"/>
          <p:cNvPicPr preferRelativeResize="0"/>
          <p:nvPr/>
        </p:nvPicPr>
        <p:blipFill rotWithShape="1">
          <a:blip r:embed="rId3">
            <a:alphaModFix/>
          </a:blip>
          <a:srcRect/>
          <a:stretch/>
        </p:blipFill>
        <p:spPr>
          <a:xfrm>
            <a:off x="5617440" y="6448680"/>
            <a:ext cx="439920" cy="45612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5"/>
          <p:cNvSpPr/>
          <p:nvPr/>
        </p:nvSpPr>
        <p:spPr>
          <a:xfrm>
            <a:off x="171000" y="2548440"/>
            <a:ext cx="17736120" cy="573120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GB" sz="3600" b="1" u="none" strike="noStrike">
                <a:solidFill>
                  <a:srgbClr val="3FAF46"/>
                </a:solidFill>
                <a:latin typeface="Helvetica Neue"/>
                <a:ea typeface="Helvetica Neue"/>
                <a:cs typeface="Helvetica Neue"/>
                <a:sym typeface="Helvetica Neue"/>
              </a:rPr>
              <a:t>1 Water shortage</a:t>
            </a:r>
            <a:endParaRPr sz="36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2800" b="1" u="none" strike="noStrike">
                <a:solidFill>
                  <a:srgbClr val="000000"/>
                </a:solidFill>
                <a:latin typeface="Times New Roman"/>
                <a:ea typeface="Times New Roman"/>
                <a:cs typeface="Times New Roman"/>
                <a:sym typeface="Times New Roman"/>
              </a:rPr>
              <a:t> </a:t>
            </a:r>
            <a:r>
              <a:rPr lang="en-GB" sz="2800" b="1" u="none" strike="noStrike">
                <a:solidFill>
                  <a:srgbClr val="000000"/>
                </a:solidFill>
                <a:latin typeface="Calibri"/>
                <a:ea typeface="Calibri"/>
                <a:cs typeface="Calibri"/>
                <a:sym typeface="Calibri"/>
              </a:rPr>
              <a:t>Water </a:t>
            </a:r>
            <a:r>
              <a:rPr lang="en-GB" sz="2800" b="1">
                <a:latin typeface="Calibri"/>
                <a:ea typeface="Calibri"/>
                <a:cs typeface="Calibri"/>
                <a:sym typeface="Calibri"/>
              </a:rPr>
              <a:t>shortage</a:t>
            </a:r>
            <a:r>
              <a:rPr lang="en-GB" sz="2800" b="1" u="none" strike="noStrike">
                <a:solidFill>
                  <a:srgbClr val="000000"/>
                </a:solidFill>
                <a:latin typeface="Calibri"/>
                <a:ea typeface="Calibri"/>
                <a:cs typeface="Calibri"/>
                <a:sym typeface="Calibri"/>
              </a:rPr>
              <a:t> in Southern Europe</a:t>
            </a:r>
            <a:endParaRPr sz="2800" b="0" u="none" strike="noStrike">
              <a:solidFill>
                <a:srgbClr val="000000"/>
              </a:solidFill>
              <a:latin typeface="Arial"/>
              <a:ea typeface="Arial"/>
              <a:cs typeface="Arial"/>
              <a:sym typeface="Arial"/>
            </a:endParaRPr>
          </a:p>
          <a:p>
            <a:pPr marL="0" marR="0" lvl="0" indent="0" algn="just" rtl="0">
              <a:lnSpc>
                <a:spcPct val="115000"/>
              </a:lnSpc>
              <a:spcBef>
                <a:spcPts val="0"/>
              </a:spcBef>
              <a:spcAft>
                <a:spcPts val="0"/>
              </a:spcAft>
              <a:buNone/>
            </a:pPr>
            <a:r>
              <a:rPr lang="en-GB" sz="1800" b="0" u="none" strike="noStrike">
                <a:solidFill>
                  <a:srgbClr val="000000"/>
                </a:solidFill>
                <a:latin typeface="Calibri"/>
                <a:ea typeface="Calibri"/>
                <a:cs typeface="Calibri"/>
                <a:sym typeface="Calibri"/>
              </a:rPr>
              <a:t>Climate change affects all regions of the world. Glaciers in the Arctic and Antarctic are receding, sea levels are rising. In some regions, extreme weather events and precipitation are becoming more frequent, while in others people are dealing with more intense heat waves and periods of extreme drought. Climate action must therefore be taken now, otherwise the impacts of climate change will be exacerbated. </a:t>
            </a:r>
            <a:endParaRPr sz="1800" b="0" u="none" strike="noStrike">
              <a:solidFill>
                <a:srgbClr val="000000"/>
              </a:solidFill>
              <a:latin typeface="Arial"/>
              <a:ea typeface="Arial"/>
              <a:cs typeface="Arial"/>
              <a:sym typeface="Arial"/>
            </a:endParaRPr>
          </a:p>
          <a:p>
            <a:pPr marL="0" marR="0" lvl="0" indent="0" algn="just" rtl="0">
              <a:lnSpc>
                <a:spcPct val="115000"/>
              </a:lnSpc>
              <a:spcBef>
                <a:spcPts val="0"/>
              </a:spcBef>
              <a:spcAft>
                <a:spcPts val="0"/>
              </a:spcAft>
              <a:buNone/>
            </a:pPr>
            <a:r>
              <a:rPr lang="en-GB" sz="1800" b="0" u="none" strike="noStrike">
                <a:solidFill>
                  <a:srgbClr val="000000"/>
                </a:solidFill>
                <a:latin typeface="Calibri"/>
                <a:ea typeface="Calibri"/>
                <a:cs typeface="Calibri"/>
                <a:sym typeface="Calibri"/>
              </a:rPr>
              <a:t> Climate change affects all regions of the world. Glaciers in the Arctic and Antarctic are receding, sea levels are rising. In some regions, extreme weather events and precipitation are becoming more frequent, while in others people are dealing with more intense heat waves and periods of extreme drought. Climate action must therefore be taken now, otherwise the impacts of climate change will rise. </a:t>
            </a:r>
            <a:endParaRPr sz="1800" b="0" u="none" strike="noStrike">
              <a:solidFill>
                <a:srgbClr val="000000"/>
              </a:solidFill>
              <a:latin typeface="Arial"/>
              <a:ea typeface="Arial"/>
              <a:cs typeface="Arial"/>
              <a:sym typeface="Arial"/>
            </a:endParaRPr>
          </a:p>
          <a:p>
            <a:pPr marL="0" marR="0" lvl="0" indent="0" algn="just" rtl="0">
              <a:lnSpc>
                <a:spcPct val="115000"/>
              </a:lnSpc>
              <a:spcBef>
                <a:spcPts val="0"/>
              </a:spcBef>
              <a:spcAft>
                <a:spcPts val="0"/>
              </a:spcAft>
              <a:buNone/>
            </a:pPr>
            <a:r>
              <a:rPr lang="en-GB" sz="1800" b="0" u="none" strike="noStrike">
                <a:solidFill>
                  <a:srgbClr val="000000"/>
                </a:solidFill>
                <a:latin typeface="Calibri"/>
                <a:ea typeface="Calibri"/>
                <a:cs typeface="Calibri"/>
                <a:sym typeface="Calibri"/>
              </a:rPr>
              <a:t>According to the European Drought Observatory (EDO), about half of Europe's water catchment shows signs of drought. Some southern European countries such as Spain, Bulgaria or Greece have limited per capita consumption of drinking water. This situation is being addressed by desalination of seawater and the construction of desalination plants such as the '</a:t>
            </a:r>
            <a:r>
              <a:rPr lang="en-GB" sz="1800" b="1" u="none" strike="noStrike">
                <a:solidFill>
                  <a:srgbClr val="000000"/>
                </a:solidFill>
                <a:latin typeface="Calibri"/>
                <a:ea typeface="Calibri"/>
                <a:cs typeface="Calibri"/>
                <a:sym typeface="Calibri"/>
              </a:rPr>
              <a:t>Valencia Desalination Plant'.</a:t>
            </a:r>
            <a:endParaRPr sz="1800" b="0" u="none" strike="noStrike">
              <a:solidFill>
                <a:srgbClr val="000000"/>
              </a:solidFill>
              <a:latin typeface="Arial"/>
              <a:ea typeface="Arial"/>
              <a:cs typeface="Arial"/>
              <a:sym typeface="Arial"/>
            </a:endParaRPr>
          </a:p>
          <a:p>
            <a:pPr marL="0" marR="0" lvl="0" indent="0" algn="just" rtl="0">
              <a:lnSpc>
                <a:spcPct val="115000"/>
              </a:lnSpc>
              <a:spcBef>
                <a:spcPts val="0"/>
              </a:spcBef>
              <a:spcAft>
                <a:spcPts val="0"/>
              </a:spcAft>
              <a:buNone/>
            </a:pPr>
            <a:r>
              <a:rPr lang="en-GB" sz="1800" b="0" u="none" strike="noStrike">
                <a:solidFill>
                  <a:srgbClr val="000000"/>
                </a:solidFill>
                <a:latin typeface="Calibri"/>
                <a:ea typeface="Calibri"/>
                <a:cs typeface="Calibri"/>
                <a:sym typeface="Calibri"/>
              </a:rPr>
              <a:t>At the same time, almost all rivers in Europe have extremely low flows. According to forecast models, the situation will not change significantly and the drought could get worse. Drought not only affects individual people, but also river transport, agriculture, energy production, basic infrastructure such as medical facilities. As the climate warms, precipitation patterns change, evaporation increases, glaciers melt, and sea levels rise. All these factors affect the availability of fresh water.</a:t>
            </a:r>
            <a:endParaRPr sz="1800" b="0" u="none" strike="noStrike">
              <a:solidFill>
                <a:srgbClr val="000000"/>
              </a:solidFill>
              <a:latin typeface="Arial"/>
              <a:ea typeface="Arial"/>
              <a:cs typeface="Arial"/>
              <a:sym typeface="Arial"/>
            </a:endParaRPr>
          </a:p>
          <a:p>
            <a:pPr marL="0" marR="0" lvl="0" indent="0" algn="just" rtl="0">
              <a:lnSpc>
                <a:spcPct val="115000"/>
              </a:lnSpc>
              <a:spcBef>
                <a:spcPts val="0"/>
              </a:spcBef>
              <a:spcAft>
                <a:spcPts val="0"/>
              </a:spcAft>
              <a:buNone/>
            </a:pPr>
            <a:r>
              <a:rPr lang="en-GB" sz="1800" b="0" u="none" strike="noStrike">
                <a:solidFill>
                  <a:srgbClr val="000000"/>
                </a:solidFill>
                <a:latin typeface="Calibri"/>
                <a:ea typeface="Calibri"/>
                <a:cs typeface="Calibri"/>
                <a:sym typeface="Calibri"/>
              </a:rPr>
              <a:t>More frequent and severe droughts and rising water temperatures are expected to cause water quality to decline. These conditions encourage the growth of toxic algae and bacteria, which will exacerbate the problem of water scarcity, which is largely caused by human activity.</a:t>
            </a:r>
            <a:endParaRPr sz="1800" b="0" u="none" strike="noStrike">
              <a:solidFill>
                <a:srgbClr val="000000"/>
              </a:solidFill>
              <a:latin typeface="Arial"/>
              <a:ea typeface="Arial"/>
              <a:cs typeface="Arial"/>
              <a:sym typeface="Arial"/>
            </a:endParaRPr>
          </a:p>
          <a:p>
            <a:pPr marL="0" marR="0" lvl="0" indent="0" algn="just" rtl="0">
              <a:lnSpc>
                <a:spcPct val="115000"/>
              </a:lnSpc>
              <a:spcBef>
                <a:spcPts val="0"/>
              </a:spcBef>
              <a:spcAft>
                <a:spcPts val="0"/>
              </a:spcAft>
              <a:buNone/>
            </a:pPr>
            <a:r>
              <a:rPr lang="en-GB" sz="1800" b="0" u="none" strike="noStrike">
                <a:solidFill>
                  <a:srgbClr val="000000"/>
                </a:solidFill>
                <a:latin typeface="Calibri"/>
                <a:ea typeface="Calibri"/>
                <a:cs typeface="Calibri"/>
                <a:sym typeface="Calibri"/>
              </a:rPr>
              <a:t> The quality and quantity of fresh water available will also be affected by a greater occurrence of cloudbursts (sudden extreme rains), as storms can cause untreated sewage to enter surface waters.</a:t>
            </a:r>
            <a:endParaRPr sz="1800" b="0" u="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p6"/>
          <p:cNvSpPr/>
          <p:nvPr/>
        </p:nvSpPr>
        <p:spPr>
          <a:xfrm>
            <a:off x="692280" y="2694960"/>
            <a:ext cx="16923600" cy="548352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GB" sz="2800" b="1" u="none" strike="noStrike">
                <a:solidFill>
                  <a:srgbClr val="000000"/>
                </a:solidFill>
                <a:latin typeface="Calibri"/>
                <a:ea typeface="Calibri"/>
                <a:cs typeface="Calibri"/>
                <a:sym typeface="Calibri"/>
              </a:rPr>
              <a:t>Groundwater shortage in Central Europe</a:t>
            </a:r>
            <a:endParaRPr sz="2800" b="0" u="none" strike="noStrike">
              <a:solidFill>
                <a:srgbClr val="000000"/>
              </a:solidFill>
              <a:latin typeface="Arial"/>
              <a:ea typeface="Arial"/>
              <a:cs typeface="Arial"/>
              <a:sym typeface="Arial"/>
            </a:endParaRPr>
          </a:p>
          <a:p>
            <a:pPr marL="0" marR="0" lvl="0" indent="0" algn="just" rtl="0">
              <a:lnSpc>
                <a:spcPct val="100000"/>
              </a:lnSpc>
              <a:spcBef>
                <a:spcPts val="283"/>
              </a:spcBef>
              <a:spcAft>
                <a:spcPts val="0"/>
              </a:spcAft>
              <a:buNone/>
            </a:pPr>
            <a:r>
              <a:rPr lang="en-GB" sz="1800" b="0" u="none" strike="noStrike">
                <a:solidFill>
                  <a:srgbClr val="000000"/>
                </a:solidFill>
                <a:latin typeface="Calibri"/>
                <a:ea typeface="Calibri"/>
                <a:cs typeface="Calibri"/>
                <a:sym typeface="Calibri"/>
              </a:rPr>
              <a:t>In 2017, the Czech </a:t>
            </a:r>
            <a:r>
              <a:rPr lang="en-GB" sz="1800">
                <a:latin typeface="Calibri"/>
                <a:ea typeface="Calibri"/>
                <a:cs typeface="Calibri"/>
                <a:sym typeface="Calibri"/>
              </a:rPr>
              <a:t>Hydrometeorological</a:t>
            </a:r>
            <a:r>
              <a:rPr lang="en-GB" sz="1800" b="0" u="none" strike="noStrike">
                <a:solidFill>
                  <a:srgbClr val="000000"/>
                </a:solidFill>
                <a:latin typeface="Calibri"/>
                <a:ea typeface="Calibri"/>
                <a:cs typeface="Calibri"/>
                <a:sym typeface="Calibri"/>
              </a:rPr>
              <a:t> Institute, Climate Change Department, reported that Central Europe is relatively well off in terms of water, with annual rainfall remaining the same. The problem is the distribution of rainfall over the year and especially the higher evaporation associated with higher temperatures, which affects low groundwater levels and extremely low flow rates in almost all European rivers. Euro-barometer survey shows that almost three quarters of Europeans think that the European Union should propose further measures to tackle Europe's water problems. A total of 62% of citizens also feel that they are not sufficiently well informed about the issue.</a:t>
            </a:r>
            <a:r>
              <a:rPr lang="en-GB" sz="1800" b="1" u="none" strike="noStrike">
                <a:solidFill>
                  <a:srgbClr val="000000"/>
                </a:solidFill>
                <a:latin typeface="Calibri"/>
                <a:ea typeface="Calibri"/>
                <a:cs typeface="Calibri"/>
                <a:sym typeface="Calibri"/>
              </a:rPr>
              <a:t> </a:t>
            </a:r>
            <a:r>
              <a:rPr lang="en-GB" sz="1800" b="0" u="none" strike="noStrike">
                <a:solidFill>
                  <a:srgbClr val="000000"/>
                </a:solidFill>
                <a:latin typeface="Calibri"/>
                <a:ea typeface="Calibri"/>
                <a:cs typeface="Calibri"/>
                <a:sym typeface="Calibri"/>
              </a:rPr>
              <a:t>European rivers usually originate in mountainous regions, and 40% of Europe's fresh water comes from the Alps. However, changing snow and glacier dynamics and precipitation regimes may lead to temporary water shortages across Europe. Changes in river flows caused by drought can also affect inland water transport and hydro-power generation.</a:t>
            </a:r>
            <a:endParaRPr sz="1800" b="0" u="none" strike="noStrike">
              <a:solidFill>
                <a:srgbClr val="000000"/>
              </a:solidFill>
              <a:latin typeface="Arial"/>
              <a:ea typeface="Arial"/>
              <a:cs typeface="Arial"/>
              <a:sym typeface="Arial"/>
            </a:endParaRPr>
          </a:p>
          <a:p>
            <a:pPr marL="0" marR="0" lvl="0" indent="0" algn="l" rtl="0">
              <a:lnSpc>
                <a:spcPct val="100000"/>
              </a:lnSpc>
              <a:spcBef>
                <a:spcPts val="283"/>
              </a:spcBef>
              <a:spcAft>
                <a:spcPts val="0"/>
              </a:spcAft>
              <a:buNone/>
            </a:pPr>
            <a:r>
              <a:rPr lang="en-GB" sz="1800" b="1" u="none" strike="noStrike">
                <a:solidFill>
                  <a:srgbClr val="000000"/>
                </a:solidFill>
                <a:latin typeface="Calibri"/>
                <a:ea typeface="Calibri"/>
                <a:cs typeface="Calibri"/>
                <a:sym typeface="Calibri"/>
              </a:rPr>
              <a:t> </a:t>
            </a:r>
            <a:r>
              <a:rPr lang="en-GB" sz="2800" b="1" u="none" strike="noStrike">
                <a:solidFill>
                  <a:srgbClr val="000000"/>
                </a:solidFill>
                <a:latin typeface="Calibri"/>
                <a:ea typeface="Calibri"/>
                <a:cs typeface="Calibri"/>
                <a:sym typeface="Calibri"/>
              </a:rPr>
              <a:t>Household water saving, recycling</a:t>
            </a:r>
            <a:endParaRPr sz="28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1800" b="0" u="none" strike="noStrike">
                <a:solidFill>
                  <a:srgbClr val="000000"/>
                </a:solidFill>
                <a:latin typeface="Calibri"/>
                <a:ea typeface="Calibri"/>
                <a:cs typeface="Calibri"/>
                <a:sym typeface="Calibri"/>
              </a:rPr>
              <a:t> The above shows the need for water conservation and that every citizen should be responsible for saving and consuming water at home. However, the Euro barometer survey shows that 62% of citizens feel that they are not sufficiently well informed about the environmental consequences of water consumption.</a:t>
            </a:r>
            <a:endParaRPr sz="1800" b="0"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1800" b="0" i="1" u="none" strike="noStrike">
                <a:solidFill>
                  <a:srgbClr val="000000"/>
                </a:solidFill>
                <a:latin typeface="Calibri"/>
                <a:ea typeface="Calibri"/>
                <a:cs typeface="Calibri"/>
                <a:sym typeface="Calibri"/>
              </a:rPr>
              <a:t>Examples of water saving in the household:</a:t>
            </a:r>
            <a:endParaRPr sz="1800" b="0"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1800" b="0" u="none" strike="noStrike">
                <a:solidFill>
                  <a:srgbClr val="000000"/>
                </a:solidFill>
                <a:latin typeface="Calibri"/>
                <a:ea typeface="Calibri"/>
                <a:cs typeface="Calibri"/>
                <a:sym typeface="Calibri"/>
              </a:rPr>
              <a:t>1. Changing habits has a very effective impact on water saving.</a:t>
            </a:r>
            <a:endParaRPr sz="1800" b="0"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1800" b="0" u="none" strike="noStrike">
                <a:solidFill>
                  <a:srgbClr val="000000"/>
                </a:solidFill>
                <a:latin typeface="Calibri"/>
                <a:ea typeface="Calibri"/>
                <a:cs typeface="Calibri"/>
                <a:sym typeface="Calibri"/>
              </a:rPr>
              <a:t> -Turning off the tap while brushing teeth can save up to 9 litres of water per minute</a:t>
            </a:r>
            <a:endParaRPr sz="1800" b="0"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1800" b="0" u="none" strike="noStrike">
                <a:solidFill>
                  <a:srgbClr val="000000"/>
                </a:solidFill>
                <a:latin typeface="Calibri"/>
                <a:ea typeface="Calibri"/>
                <a:cs typeface="Calibri"/>
                <a:sym typeface="Calibri"/>
              </a:rPr>
              <a:t> - reducing the length of a shower by 2 minutes a day can save up to 19 litres of water per day and 7000 litres of water per year</a:t>
            </a:r>
            <a:endParaRPr sz="1800" b="0"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1800" b="0" u="none" strike="noStrike">
                <a:solidFill>
                  <a:srgbClr val="000000"/>
                </a:solidFill>
                <a:latin typeface="Calibri"/>
                <a:ea typeface="Calibri"/>
                <a:cs typeface="Calibri"/>
                <a:sym typeface="Calibri"/>
              </a:rPr>
              <a:t>2. use the water from washing fruit to water plants</a:t>
            </a:r>
            <a:endParaRPr sz="1800" b="0"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1800" b="0" u="none" strike="noStrike">
                <a:solidFill>
                  <a:srgbClr val="000000"/>
                </a:solidFill>
                <a:latin typeface="Calibri"/>
                <a:ea typeface="Calibri"/>
                <a:cs typeface="Calibri"/>
                <a:sym typeface="Calibri"/>
              </a:rPr>
              <a:t>3.use a water-saving percolator on taps </a:t>
            </a:r>
            <a:endParaRPr sz="1800" b="0"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1800" b="0" u="none" strike="noStrike">
                <a:solidFill>
                  <a:srgbClr val="000000"/>
                </a:solidFill>
                <a:latin typeface="Calibri"/>
                <a:ea typeface="Calibri"/>
                <a:cs typeface="Calibri"/>
                <a:sym typeface="Calibri"/>
              </a:rPr>
              <a:t>4. use the dishwasher and washing machine correctly - use the capacity</a:t>
            </a:r>
            <a:endParaRPr sz="1800" b="0"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1800" b="0" u="none" strike="noStrike">
                <a:solidFill>
                  <a:srgbClr val="000000"/>
                </a:solidFill>
                <a:latin typeface="Calibri"/>
                <a:ea typeface="Calibri"/>
                <a:cs typeface="Calibri"/>
                <a:sym typeface="Calibri"/>
              </a:rPr>
              <a:t>5. use dual flush toilets</a:t>
            </a:r>
            <a:endParaRPr sz="1800" b="0"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1800" b="0" u="none" strike="noStrike">
                <a:solidFill>
                  <a:srgbClr val="000000"/>
                </a:solidFill>
                <a:latin typeface="Calibri"/>
                <a:ea typeface="Calibri"/>
                <a:cs typeface="Calibri"/>
                <a:sym typeface="Calibri"/>
              </a:rPr>
              <a:t>6. do not rinse dishes under running water and </a:t>
            </a:r>
            <a:endParaRPr sz="1800" b="0"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1800" b="0" u="none" strike="noStrike">
                <a:solidFill>
                  <a:srgbClr val="000000"/>
                </a:solidFill>
                <a:latin typeface="Calibri"/>
                <a:ea typeface="Calibri"/>
                <a:cs typeface="Calibri"/>
                <a:sym typeface="Calibri"/>
              </a:rPr>
              <a:t>7. boil a reasonable amount of water in a kettle</a:t>
            </a:r>
            <a:endParaRPr sz="18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1800" b="1" u="none" strike="noStrike">
                <a:solidFill>
                  <a:srgbClr val="000000"/>
                </a:solidFill>
                <a:latin typeface="Calibri"/>
                <a:ea typeface="Calibri"/>
                <a:cs typeface="Calibri"/>
                <a:sym typeface="Calibri"/>
              </a:rPr>
              <a:t>    </a:t>
            </a:r>
            <a:endParaRPr sz="1800" b="0" u="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7"/>
          <p:cNvSpPr/>
          <p:nvPr/>
        </p:nvSpPr>
        <p:spPr>
          <a:xfrm>
            <a:off x="171000" y="2548440"/>
            <a:ext cx="8814240" cy="611136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GB" sz="2800" b="1" u="none" strike="noStrike">
                <a:solidFill>
                  <a:srgbClr val="000000"/>
                </a:solidFill>
                <a:latin typeface="Times New Roman"/>
                <a:ea typeface="Times New Roman"/>
                <a:cs typeface="Times New Roman"/>
                <a:sym typeface="Times New Roman"/>
              </a:rPr>
              <a:t>        </a:t>
            </a:r>
            <a:r>
              <a:rPr lang="en-GB" sz="2800" b="1" u="none" strike="noStrike">
                <a:solidFill>
                  <a:srgbClr val="5EB91E"/>
                </a:solidFill>
                <a:latin typeface="Helvetica Neue"/>
                <a:ea typeface="Helvetica Neue"/>
                <a:cs typeface="Helvetica Neue"/>
                <a:sym typeface="Helvetica Neue"/>
              </a:rPr>
              <a:t>Recommendation</a:t>
            </a:r>
            <a:endParaRPr sz="28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GB" sz="2800" b="1" u="none" strike="noStrike">
                <a:solidFill>
                  <a:srgbClr val="000000"/>
                </a:solidFill>
                <a:latin typeface="Calibri"/>
                <a:ea typeface="Calibri"/>
                <a:cs typeface="Calibri"/>
                <a:sym typeface="Calibri"/>
              </a:rPr>
              <a:t>         Do’s and don’ts</a:t>
            </a:r>
            <a:endParaRPr sz="28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2800" b="0" u="none" strike="noStrike">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endParaRPr sz="1800" b="0" u="none" strike="noStrike">
              <a:solidFill>
                <a:srgbClr val="000000"/>
              </a:solidFill>
              <a:latin typeface="Arial"/>
              <a:ea typeface="Arial"/>
              <a:cs typeface="Arial"/>
              <a:sym typeface="Arial"/>
            </a:endParaRPr>
          </a:p>
        </p:txBody>
      </p:sp>
      <p:pic>
        <p:nvPicPr>
          <p:cNvPr id="585" name="Google Shape;585;p7"/>
          <p:cNvPicPr preferRelativeResize="0"/>
          <p:nvPr/>
        </p:nvPicPr>
        <p:blipFill rotWithShape="1">
          <a:blip r:embed="rId3">
            <a:alphaModFix/>
          </a:blip>
          <a:srcRect/>
          <a:stretch/>
        </p:blipFill>
        <p:spPr>
          <a:xfrm>
            <a:off x="3910680" y="3508920"/>
            <a:ext cx="1387800" cy="1216440"/>
          </a:xfrm>
          <a:prstGeom prst="rect">
            <a:avLst/>
          </a:prstGeom>
          <a:noFill/>
          <a:ln>
            <a:noFill/>
          </a:ln>
        </p:spPr>
      </p:pic>
      <p:pic>
        <p:nvPicPr>
          <p:cNvPr id="586" name="Google Shape;586;p7"/>
          <p:cNvPicPr preferRelativeResize="0"/>
          <p:nvPr/>
        </p:nvPicPr>
        <p:blipFill rotWithShape="1">
          <a:blip r:embed="rId4">
            <a:alphaModFix/>
          </a:blip>
          <a:srcRect/>
          <a:stretch/>
        </p:blipFill>
        <p:spPr>
          <a:xfrm>
            <a:off x="11262960" y="3614040"/>
            <a:ext cx="1816560" cy="1045080"/>
          </a:xfrm>
          <a:prstGeom prst="rect">
            <a:avLst/>
          </a:prstGeom>
          <a:noFill/>
          <a:ln>
            <a:noFill/>
          </a:ln>
        </p:spPr>
      </p:pic>
      <p:sp>
        <p:nvSpPr>
          <p:cNvPr id="587" name="Google Shape;587;p7"/>
          <p:cNvSpPr/>
          <p:nvPr/>
        </p:nvSpPr>
        <p:spPr>
          <a:xfrm>
            <a:off x="11657880" y="4502160"/>
            <a:ext cx="5451840" cy="5483520"/>
          </a:xfrm>
          <a:prstGeom prst="rect">
            <a:avLst/>
          </a:prstGeom>
          <a:noFill/>
          <a:ln>
            <a:noFill/>
          </a:ln>
        </p:spPr>
        <p:txBody>
          <a:bodyPr spcFirstLastPara="1" wrap="square" lIns="90000" tIns="45000" rIns="90000" bIns="45000" anchor="t" anchorCtr="0">
            <a:noAutofit/>
          </a:bodyPr>
          <a:lstStyle/>
          <a:p>
            <a:pPr marL="0" marR="0" lvl="0" indent="0" algn="l" rtl="0">
              <a:lnSpc>
                <a:spcPct val="100000"/>
              </a:lnSpc>
              <a:spcBef>
                <a:spcPts val="0"/>
              </a:spcBef>
              <a:spcAft>
                <a:spcPts val="0"/>
              </a:spcAft>
              <a:buNone/>
            </a:pPr>
            <a:r>
              <a:rPr lang="en-GB" sz="2800" b="1" u="none" strike="noStrike">
                <a:solidFill>
                  <a:srgbClr val="000000"/>
                </a:solidFill>
                <a:latin typeface="Times New Roman"/>
                <a:ea typeface="Times New Roman"/>
                <a:cs typeface="Times New Roman"/>
                <a:sym typeface="Times New Roman"/>
              </a:rPr>
              <a:t> </a:t>
            </a:r>
            <a:endParaRPr sz="2800" b="0" u="none" strike="noStrike">
              <a:solidFill>
                <a:srgbClr val="000000"/>
              </a:solidFill>
              <a:latin typeface="Arial"/>
              <a:ea typeface="Arial"/>
              <a:cs typeface="Arial"/>
              <a:sym typeface="Arial"/>
            </a:endParaRPr>
          </a:p>
        </p:txBody>
      </p:sp>
      <p:sp>
        <p:nvSpPr>
          <p:cNvPr id="588" name="Google Shape;588;p7"/>
          <p:cNvSpPr/>
          <p:nvPr/>
        </p:nvSpPr>
        <p:spPr>
          <a:xfrm>
            <a:off x="732960" y="5079960"/>
            <a:ext cx="8349840" cy="3367800"/>
          </a:xfrm>
          <a:prstGeom prst="rect">
            <a:avLst/>
          </a:prstGeom>
          <a:noFill/>
          <a:ln>
            <a:noFill/>
          </a:ln>
        </p:spPr>
        <p:txBody>
          <a:bodyPr spcFirstLastPara="1" wrap="square" lIns="90000" tIns="45000" rIns="90000" bIns="45000" anchor="t" anchorCtr="0">
            <a:noAutofit/>
          </a:bodyPr>
          <a:lstStyle/>
          <a:p>
            <a:pPr marL="0" marR="0" lvl="0" indent="0" algn="just" rtl="0">
              <a:lnSpc>
                <a:spcPct val="115000"/>
              </a:lnSpc>
              <a:spcBef>
                <a:spcPts val="0"/>
              </a:spcBef>
              <a:spcAft>
                <a:spcPts val="0"/>
              </a:spcAft>
              <a:buNone/>
            </a:pPr>
            <a:r>
              <a:rPr lang="en-GB" sz="2000" b="1" u="none" strike="noStrike">
                <a:solidFill>
                  <a:srgbClr val="000000"/>
                </a:solidFill>
                <a:latin typeface="Calibri"/>
                <a:ea typeface="Calibri"/>
                <a:cs typeface="Calibri"/>
                <a:sym typeface="Calibri"/>
              </a:rPr>
              <a:t>1. Reducing</a:t>
            </a:r>
            <a:r>
              <a:rPr lang="en-GB" sz="2000" b="0" u="none" strike="noStrike">
                <a:solidFill>
                  <a:srgbClr val="000000"/>
                </a:solidFill>
                <a:latin typeface="Calibri"/>
                <a:ea typeface="Calibri"/>
                <a:cs typeface="Calibri"/>
                <a:sym typeface="Calibri"/>
              </a:rPr>
              <a:t> the length of a shower by 2 minutes a day can save up to 9 litre.</a:t>
            </a:r>
            <a:endParaRPr sz="2000" b="0" u="none" strike="noStrike">
              <a:solidFill>
                <a:srgbClr val="000000"/>
              </a:solidFill>
              <a:latin typeface="Arial"/>
              <a:ea typeface="Arial"/>
              <a:cs typeface="Arial"/>
              <a:sym typeface="Arial"/>
            </a:endParaRPr>
          </a:p>
          <a:p>
            <a:pPr marL="0" marR="0" lvl="0" indent="0" algn="just" rtl="0">
              <a:lnSpc>
                <a:spcPct val="115000"/>
              </a:lnSpc>
              <a:spcBef>
                <a:spcPts val="0"/>
              </a:spcBef>
              <a:spcAft>
                <a:spcPts val="0"/>
              </a:spcAft>
              <a:buNone/>
            </a:pPr>
            <a:r>
              <a:rPr lang="en-GB" sz="2000" b="1" u="none" strike="noStrike">
                <a:solidFill>
                  <a:srgbClr val="000000"/>
                </a:solidFill>
                <a:latin typeface="Calibri"/>
                <a:ea typeface="Calibri"/>
                <a:cs typeface="Calibri"/>
                <a:sym typeface="Calibri"/>
              </a:rPr>
              <a:t>2. Use</a:t>
            </a:r>
            <a:r>
              <a:rPr lang="en-GB" sz="2000" b="0" u="none" strike="noStrike">
                <a:solidFill>
                  <a:srgbClr val="000000"/>
                </a:solidFill>
                <a:latin typeface="Calibri"/>
                <a:ea typeface="Calibri"/>
                <a:cs typeface="Calibri"/>
                <a:sym typeface="Calibri"/>
              </a:rPr>
              <a:t> the water from washing fruit to water plants.</a:t>
            </a:r>
            <a:endParaRPr sz="2000" b="0" u="none" strike="noStrike">
              <a:solidFill>
                <a:srgbClr val="000000"/>
              </a:solidFill>
              <a:latin typeface="Arial"/>
              <a:ea typeface="Arial"/>
              <a:cs typeface="Arial"/>
              <a:sym typeface="Arial"/>
            </a:endParaRPr>
          </a:p>
          <a:p>
            <a:pPr marL="0" marR="0" lvl="0" indent="0" algn="just" rtl="0">
              <a:lnSpc>
                <a:spcPct val="115000"/>
              </a:lnSpc>
              <a:spcBef>
                <a:spcPts val="0"/>
              </a:spcBef>
              <a:spcAft>
                <a:spcPts val="0"/>
              </a:spcAft>
              <a:buNone/>
            </a:pPr>
            <a:r>
              <a:rPr lang="en-GB" sz="2000" b="1" u="none" strike="noStrike">
                <a:solidFill>
                  <a:srgbClr val="000000"/>
                </a:solidFill>
                <a:latin typeface="Calibri"/>
                <a:ea typeface="Calibri"/>
                <a:cs typeface="Calibri"/>
                <a:sym typeface="Calibri"/>
              </a:rPr>
              <a:t>3</a:t>
            </a:r>
            <a:r>
              <a:rPr lang="en-GB" sz="2000" b="0" u="none" strike="noStrike">
                <a:solidFill>
                  <a:srgbClr val="000000"/>
                </a:solidFill>
                <a:latin typeface="Calibri"/>
                <a:ea typeface="Calibri"/>
                <a:cs typeface="Calibri"/>
                <a:sym typeface="Calibri"/>
              </a:rPr>
              <a:t>. </a:t>
            </a:r>
            <a:r>
              <a:rPr lang="en-GB" sz="2000" b="1" u="none" strike="noStrike">
                <a:solidFill>
                  <a:srgbClr val="000000"/>
                </a:solidFill>
                <a:latin typeface="Calibri"/>
                <a:ea typeface="Calibri"/>
                <a:cs typeface="Calibri"/>
                <a:sym typeface="Calibri"/>
              </a:rPr>
              <a:t>Use</a:t>
            </a:r>
            <a:r>
              <a:rPr lang="en-GB" sz="2000" b="0" u="none" strike="noStrike">
                <a:solidFill>
                  <a:srgbClr val="000000"/>
                </a:solidFill>
                <a:latin typeface="Calibri"/>
                <a:ea typeface="Calibri"/>
                <a:cs typeface="Calibri"/>
                <a:sym typeface="Calibri"/>
              </a:rPr>
              <a:t> a water-saving percolator on taps. </a:t>
            </a:r>
            <a:endParaRPr sz="2000" b="0" u="none" strike="noStrike">
              <a:solidFill>
                <a:srgbClr val="000000"/>
              </a:solidFill>
              <a:latin typeface="Arial"/>
              <a:ea typeface="Arial"/>
              <a:cs typeface="Arial"/>
              <a:sym typeface="Arial"/>
            </a:endParaRPr>
          </a:p>
          <a:p>
            <a:pPr marL="0" marR="0" lvl="0" indent="0" algn="just" rtl="0">
              <a:lnSpc>
                <a:spcPct val="115000"/>
              </a:lnSpc>
              <a:spcBef>
                <a:spcPts val="0"/>
              </a:spcBef>
              <a:spcAft>
                <a:spcPts val="0"/>
              </a:spcAft>
              <a:buNone/>
            </a:pPr>
            <a:r>
              <a:rPr lang="en-GB" sz="2000" b="1" u="none" strike="noStrike">
                <a:solidFill>
                  <a:srgbClr val="000000"/>
                </a:solidFill>
                <a:latin typeface="Calibri"/>
                <a:ea typeface="Calibri"/>
                <a:cs typeface="Calibri"/>
                <a:sym typeface="Calibri"/>
              </a:rPr>
              <a:t>4. Use</a:t>
            </a:r>
            <a:r>
              <a:rPr lang="en-GB" sz="2000" b="0" u="none" strike="noStrike">
                <a:solidFill>
                  <a:srgbClr val="000000"/>
                </a:solidFill>
                <a:latin typeface="Calibri"/>
                <a:ea typeface="Calibri"/>
                <a:cs typeface="Calibri"/>
                <a:sym typeface="Calibri"/>
              </a:rPr>
              <a:t> the dishwasher and washing machine correctly - use the capacity.</a:t>
            </a:r>
            <a:endParaRPr sz="2000" b="0" u="none" strike="noStrike">
              <a:solidFill>
                <a:srgbClr val="000000"/>
              </a:solidFill>
              <a:latin typeface="Arial"/>
              <a:ea typeface="Arial"/>
              <a:cs typeface="Arial"/>
              <a:sym typeface="Arial"/>
            </a:endParaRPr>
          </a:p>
          <a:p>
            <a:pPr marL="0" marR="0" lvl="0" indent="0" algn="just" rtl="0">
              <a:lnSpc>
                <a:spcPct val="115000"/>
              </a:lnSpc>
              <a:spcBef>
                <a:spcPts val="0"/>
              </a:spcBef>
              <a:spcAft>
                <a:spcPts val="0"/>
              </a:spcAft>
              <a:buNone/>
            </a:pPr>
            <a:r>
              <a:rPr lang="en-GB" sz="2000" b="1" u="none" strike="noStrike">
                <a:solidFill>
                  <a:srgbClr val="000000"/>
                </a:solidFill>
                <a:latin typeface="Calibri"/>
                <a:ea typeface="Calibri"/>
                <a:cs typeface="Calibri"/>
                <a:sym typeface="Calibri"/>
              </a:rPr>
              <a:t>5</a:t>
            </a:r>
            <a:r>
              <a:rPr lang="en-GB" sz="2000" b="0" u="none" strike="noStrike">
                <a:solidFill>
                  <a:srgbClr val="000000"/>
                </a:solidFill>
                <a:latin typeface="Calibri"/>
                <a:ea typeface="Calibri"/>
                <a:cs typeface="Calibri"/>
                <a:sym typeface="Calibri"/>
              </a:rPr>
              <a:t>. </a:t>
            </a:r>
            <a:r>
              <a:rPr lang="en-GB" sz="2000" b="1" u="none" strike="noStrike">
                <a:solidFill>
                  <a:srgbClr val="000000"/>
                </a:solidFill>
                <a:latin typeface="Calibri"/>
                <a:ea typeface="Calibri"/>
                <a:cs typeface="Calibri"/>
                <a:sym typeface="Calibri"/>
              </a:rPr>
              <a:t>Use </a:t>
            </a:r>
            <a:r>
              <a:rPr lang="en-GB" sz="2000" b="0" u="none" strike="noStrike">
                <a:solidFill>
                  <a:srgbClr val="000000"/>
                </a:solidFill>
                <a:latin typeface="Calibri"/>
                <a:ea typeface="Calibri"/>
                <a:cs typeface="Calibri"/>
                <a:sym typeface="Calibri"/>
              </a:rPr>
              <a:t>dual flush in toilets.</a:t>
            </a:r>
            <a:endParaRPr sz="2000" b="0" u="none" strike="noStrike">
              <a:solidFill>
                <a:srgbClr val="000000"/>
              </a:solidFill>
              <a:latin typeface="Arial"/>
              <a:ea typeface="Arial"/>
              <a:cs typeface="Arial"/>
              <a:sym typeface="Arial"/>
            </a:endParaRPr>
          </a:p>
        </p:txBody>
      </p:sp>
      <p:sp>
        <p:nvSpPr>
          <p:cNvPr id="589" name="Google Shape;589;p7"/>
          <p:cNvSpPr/>
          <p:nvPr/>
        </p:nvSpPr>
        <p:spPr>
          <a:xfrm>
            <a:off x="9281520" y="5128920"/>
            <a:ext cx="8349840" cy="3367800"/>
          </a:xfrm>
          <a:prstGeom prst="rect">
            <a:avLst/>
          </a:prstGeom>
          <a:noFill/>
          <a:ln>
            <a:noFill/>
          </a:ln>
        </p:spPr>
        <p:txBody>
          <a:bodyPr spcFirstLastPara="1" wrap="square" lIns="90000" tIns="45000" rIns="90000" bIns="45000" anchor="t" anchorCtr="0">
            <a:noAutofit/>
          </a:bodyPr>
          <a:lstStyle/>
          <a:p>
            <a:pPr marL="0" marR="0" lvl="0" indent="0" algn="just" rtl="0">
              <a:lnSpc>
                <a:spcPct val="115000"/>
              </a:lnSpc>
              <a:spcBef>
                <a:spcPts val="0"/>
              </a:spcBef>
              <a:spcAft>
                <a:spcPts val="0"/>
              </a:spcAft>
              <a:buNone/>
            </a:pPr>
            <a:r>
              <a:rPr lang="en-GB" sz="2000" b="1" u="none" strike="noStrike">
                <a:solidFill>
                  <a:srgbClr val="000000"/>
                </a:solidFill>
                <a:latin typeface="Calibri"/>
                <a:ea typeface="Calibri"/>
                <a:cs typeface="Calibri"/>
                <a:sym typeface="Calibri"/>
              </a:rPr>
              <a:t>1. Don´t let </a:t>
            </a:r>
            <a:r>
              <a:rPr lang="en-GB" sz="2000" b="0" u="none" strike="noStrike">
                <a:solidFill>
                  <a:srgbClr val="000000"/>
                </a:solidFill>
                <a:latin typeface="Calibri"/>
                <a:ea typeface="Calibri"/>
                <a:cs typeface="Calibri"/>
                <a:sym typeface="Calibri"/>
              </a:rPr>
              <a:t>the water running while brushing the teeth.</a:t>
            </a:r>
            <a:endParaRPr sz="2000" b="0" u="none" strike="noStrike">
              <a:solidFill>
                <a:srgbClr val="000000"/>
              </a:solidFill>
              <a:latin typeface="Arial"/>
              <a:ea typeface="Arial"/>
              <a:cs typeface="Arial"/>
              <a:sym typeface="Arial"/>
            </a:endParaRPr>
          </a:p>
          <a:p>
            <a:pPr marL="0" marR="0" lvl="0" indent="0" algn="just" rtl="0">
              <a:lnSpc>
                <a:spcPct val="115000"/>
              </a:lnSpc>
              <a:spcBef>
                <a:spcPts val="0"/>
              </a:spcBef>
              <a:spcAft>
                <a:spcPts val="0"/>
              </a:spcAft>
              <a:buNone/>
            </a:pPr>
            <a:r>
              <a:rPr lang="en-GB" sz="2000" b="1" u="none" strike="noStrike">
                <a:solidFill>
                  <a:srgbClr val="000000"/>
                </a:solidFill>
                <a:latin typeface="Calibri"/>
                <a:ea typeface="Calibri"/>
                <a:cs typeface="Calibri"/>
                <a:sym typeface="Calibri"/>
              </a:rPr>
              <a:t>2. Don´t </a:t>
            </a:r>
            <a:r>
              <a:rPr lang="en-GB" sz="2000" b="0" u="none" strike="noStrike">
                <a:solidFill>
                  <a:srgbClr val="000000"/>
                </a:solidFill>
                <a:latin typeface="Calibri"/>
                <a:ea typeface="Calibri"/>
                <a:cs typeface="Calibri"/>
                <a:sym typeface="Calibri"/>
              </a:rPr>
              <a:t>rinse the dishes under running water.</a:t>
            </a:r>
            <a:endParaRPr sz="2000" b="0" u="none" strike="noStrike">
              <a:solidFill>
                <a:srgbClr val="000000"/>
              </a:solidFill>
              <a:latin typeface="Arial"/>
              <a:ea typeface="Arial"/>
              <a:cs typeface="Arial"/>
              <a:sym typeface="Arial"/>
            </a:endParaRPr>
          </a:p>
          <a:p>
            <a:pPr marL="0" marR="0" lvl="0" indent="0" algn="just" rtl="0">
              <a:lnSpc>
                <a:spcPct val="115000"/>
              </a:lnSpc>
              <a:spcBef>
                <a:spcPts val="0"/>
              </a:spcBef>
              <a:spcAft>
                <a:spcPts val="0"/>
              </a:spcAft>
              <a:buNone/>
            </a:pPr>
            <a:r>
              <a:rPr lang="en-GB" sz="2000" b="1" u="none" strike="noStrike">
                <a:solidFill>
                  <a:srgbClr val="000000"/>
                </a:solidFill>
                <a:latin typeface="Calibri"/>
                <a:ea typeface="Calibri"/>
                <a:cs typeface="Calibri"/>
                <a:sym typeface="Calibri"/>
              </a:rPr>
              <a:t>3</a:t>
            </a:r>
            <a:r>
              <a:rPr lang="en-GB" sz="2000" b="0" u="none" strike="noStrike">
                <a:solidFill>
                  <a:srgbClr val="000000"/>
                </a:solidFill>
                <a:latin typeface="Calibri"/>
                <a:ea typeface="Calibri"/>
                <a:cs typeface="Calibri"/>
                <a:sym typeface="Calibri"/>
              </a:rPr>
              <a:t>. </a:t>
            </a:r>
            <a:r>
              <a:rPr lang="en-GB" sz="2000" b="1" u="none" strike="noStrike">
                <a:solidFill>
                  <a:srgbClr val="000000"/>
                </a:solidFill>
                <a:latin typeface="Calibri"/>
                <a:ea typeface="Calibri"/>
                <a:cs typeface="Calibri"/>
                <a:sym typeface="Calibri"/>
              </a:rPr>
              <a:t>Don’t </a:t>
            </a:r>
            <a:r>
              <a:rPr lang="en-GB" sz="2000" b="0" u="none" strike="noStrike">
                <a:solidFill>
                  <a:srgbClr val="000000"/>
                </a:solidFill>
                <a:latin typeface="Calibri"/>
                <a:ea typeface="Calibri"/>
                <a:cs typeface="Calibri"/>
                <a:sym typeface="Calibri"/>
              </a:rPr>
              <a:t>waste the water accumulate from rain. </a:t>
            </a:r>
            <a:endParaRPr sz="2000" b="0" u="none" strike="noStrike">
              <a:solidFill>
                <a:srgbClr val="000000"/>
              </a:solidFill>
              <a:latin typeface="Arial"/>
              <a:ea typeface="Arial"/>
              <a:cs typeface="Arial"/>
              <a:sym typeface="Arial"/>
            </a:endParaRPr>
          </a:p>
          <a:p>
            <a:pPr marL="0" marR="0" lvl="0" indent="0" algn="just" rtl="0">
              <a:lnSpc>
                <a:spcPct val="115000"/>
              </a:lnSpc>
              <a:spcBef>
                <a:spcPts val="0"/>
              </a:spcBef>
              <a:spcAft>
                <a:spcPts val="0"/>
              </a:spcAft>
              <a:buNone/>
            </a:pPr>
            <a:r>
              <a:rPr lang="en-GB" sz="2000" b="1" u="none" strike="noStrike">
                <a:solidFill>
                  <a:srgbClr val="000000"/>
                </a:solidFill>
                <a:latin typeface="Calibri"/>
                <a:ea typeface="Calibri"/>
                <a:cs typeface="Calibri"/>
                <a:sym typeface="Calibri"/>
              </a:rPr>
              <a:t>4. Boil</a:t>
            </a:r>
            <a:r>
              <a:rPr lang="en-GB" sz="2000" b="0" u="none" strike="noStrike">
                <a:solidFill>
                  <a:srgbClr val="000000"/>
                </a:solidFill>
                <a:latin typeface="Calibri"/>
                <a:ea typeface="Calibri"/>
                <a:cs typeface="Calibri"/>
                <a:sym typeface="Calibri"/>
              </a:rPr>
              <a:t> a reasonable amount of water in a kettle</a:t>
            </a:r>
            <a:r>
              <a:rPr lang="en-GB" sz="1800" b="0" u="none" strike="noStrike">
                <a:solidFill>
                  <a:srgbClr val="000000"/>
                </a:solidFill>
                <a:latin typeface="Calibri"/>
                <a:ea typeface="Calibri"/>
                <a:cs typeface="Calibri"/>
                <a:sym typeface="Calibri"/>
              </a:rPr>
              <a:t>.</a:t>
            </a:r>
            <a:endParaRPr sz="1800" b="0" u="none" strike="noStrike">
              <a:solidFill>
                <a:srgbClr val="000000"/>
              </a:solidFill>
              <a:latin typeface="Arial"/>
              <a:ea typeface="Arial"/>
              <a:cs typeface="Arial"/>
              <a:sym typeface="Arial"/>
            </a:endParaRPr>
          </a:p>
          <a:p>
            <a:pPr marL="0" marR="0" lvl="0" indent="0" algn="just" rtl="0">
              <a:lnSpc>
                <a:spcPct val="115000"/>
              </a:lnSpc>
              <a:spcBef>
                <a:spcPts val="0"/>
              </a:spcBef>
              <a:spcAft>
                <a:spcPts val="0"/>
              </a:spcAft>
              <a:buNone/>
            </a:pPr>
            <a:r>
              <a:rPr lang="en-GB" sz="2000" b="1" u="none" strike="noStrike">
                <a:solidFill>
                  <a:srgbClr val="000000"/>
                </a:solidFill>
                <a:latin typeface="Calibri"/>
                <a:ea typeface="Calibri"/>
                <a:cs typeface="Calibri"/>
                <a:sym typeface="Calibri"/>
              </a:rPr>
              <a:t>5</a:t>
            </a:r>
            <a:r>
              <a:rPr lang="en-GB" sz="2000" b="0" u="none" strike="noStrike">
                <a:solidFill>
                  <a:srgbClr val="000000"/>
                </a:solidFill>
                <a:latin typeface="Calibri"/>
                <a:ea typeface="Calibri"/>
                <a:cs typeface="Calibri"/>
                <a:sym typeface="Calibri"/>
              </a:rPr>
              <a:t>.</a:t>
            </a:r>
            <a:r>
              <a:rPr lang="en-GB" sz="2000" b="1" u="none" strike="noStrike">
                <a:solidFill>
                  <a:srgbClr val="000000"/>
                </a:solidFill>
                <a:latin typeface="Calibri"/>
                <a:ea typeface="Calibri"/>
                <a:cs typeface="Calibri"/>
                <a:sym typeface="Calibri"/>
              </a:rPr>
              <a:t> Don’t use </a:t>
            </a:r>
            <a:r>
              <a:rPr lang="en-GB" sz="2000" b="0" u="none" strike="noStrike">
                <a:solidFill>
                  <a:srgbClr val="000000"/>
                </a:solidFill>
                <a:latin typeface="Calibri"/>
                <a:ea typeface="Calibri"/>
                <a:cs typeface="Calibri"/>
                <a:sym typeface="Calibri"/>
              </a:rPr>
              <a:t>the toilet as wastebasket and don¨t flush it unnecessarily.</a:t>
            </a:r>
            <a:endParaRPr sz="2000" b="0" u="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sp>
        <p:nvSpPr>
          <p:cNvPr id="594" name="Google Shape;594;p8"/>
          <p:cNvSpPr/>
          <p:nvPr/>
        </p:nvSpPr>
        <p:spPr>
          <a:xfrm>
            <a:off x="618840" y="2443320"/>
            <a:ext cx="16930080" cy="596232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r>
              <a:rPr lang="en-GB" sz="4000" b="1" u="none" strike="noStrike">
                <a:solidFill>
                  <a:srgbClr val="5EB91E"/>
                </a:solidFill>
                <a:latin typeface="Arial"/>
                <a:ea typeface="Arial"/>
                <a:cs typeface="Arial"/>
                <a:sym typeface="Arial"/>
              </a:rPr>
              <a:t>2.Water revitalization</a:t>
            </a:r>
            <a:endParaRPr sz="4000" b="0" u="none" strike="noStrike">
              <a:solidFill>
                <a:srgbClr val="000000"/>
              </a:solidFill>
              <a:latin typeface="Arial"/>
              <a:ea typeface="Arial"/>
              <a:cs typeface="Arial"/>
              <a:sym typeface="Arial"/>
            </a:endParaRPr>
          </a:p>
          <a:p>
            <a:pPr marL="0" marR="0" lvl="0" indent="0" algn="just" rtl="0">
              <a:lnSpc>
                <a:spcPct val="100000"/>
              </a:lnSpc>
              <a:spcBef>
                <a:spcPts val="0"/>
              </a:spcBef>
              <a:spcAft>
                <a:spcPts val="0"/>
              </a:spcAft>
              <a:buNone/>
            </a:pPr>
            <a:r>
              <a:rPr lang="en-GB" sz="2800" b="1" u="none" strike="noStrike">
                <a:solidFill>
                  <a:srgbClr val="000000"/>
                </a:solidFill>
                <a:latin typeface="Calibri"/>
                <a:ea typeface="Calibri"/>
                <a:cs typeface="Calibri"/>
                <a:sym typeface="Calibri"/>
              </a:rPr>
              <a:t>Water revitalization in the landscape, native rivers, meanders</a:t>
            </a:r>
            <a:endParaRPr sz="2800" b="0" u="none" strike="noStrike">
              <a:solidFill>
                <a:srgbClr val="000000"/>
              </a:solidFill>
              <a:latin typeface="Arial"/>
              <a:ea typeface="Arial"/>
              <a:cs typeface="Arial"/>
              <a:sym typeface="Arial"/>
            </a:endParaRPr>
          </a:p>
          <a:p>
            <a:pPr marL="0" marR="0" lvl="0" indent="0" algn="just" rtl="0">
              <a:lnSpc>
                <a:spcPct val="115000"/>
              </a:lnSpc>
              <a:spcBef>
                <a:spcPts val="204"/>
              </a:spcBef>
              <a:spcAft>
                <a:spcPts val="0"/>
              </a:spcAft>
              <a:buNone/>
            </a:pPr>
            <a:r>
              <a:rPr lang="en-GB" sz="1800" b="0" u="none" strike="noStrike">
                <a:solidFill>
                  <a:srgbClr val="000000"/>
                </a:solidFill>
                <a:latin typeface="Calibri"/>
                <a:ea typeface="Calibri"/>
                <a:cs typeface="Calibri"/>
                <a:sym typeface="Calibri"/>
              </a:rPr>
              <a:t>In the context of revitalization, pools, meanders, streams are being returned to the landscape. A revitalised Landscape retains water and increases biodiversity. Revitalisation projects are based on knowledge of river morphology and the relevant river pattern (hydro-morphological type) and aim to design watercourse shapes and dimensions corresponding to this type, e.g. "</a:t>
            </a:r>
            <a:r>
              <a:rPr lang="en-GB" sz="1800" b="1" u="none" strike="noStrike">
                <a:solidFill>
                  <a:srgbClr val="000000"/>
                </a:solidFill>
                <a:latin typeface="Calibri"/>
                <a:ea typeface="Calibri"/>
                <a:cs typeface="Calibri"/>
                <a:sym typeface="Calibri"/>
              </a:rPr>
              <a:t>Revitalisation of the Bukovka watercourse in Živanice".</a:t>
            </a:r>
            <a:endParaRPr sz="1800" b="0" u="none" strike="noStrike">
              <a:solidFill>
                <a:srgbClr val="000000"/>
              </a:solidFill>
              <a:latin typeface="Arial"/>
              <a:ea typeface="Arial"/>
              <a:cs typeface="Arial"/>
              <a:sym typeface="Arial"/>
            </a:endParaRPr>
          </a:p>
          <a:p>
            <a:pPr marL="0" marR="0" lvl="0" indent="0" algn="just" rtl="0">
              <a:lnSpc>
                <a:spcPct val="115000"/>
              </a:lnSpc>
              <a:spcBef>
                <a:spcPts val="204"/>
              </a:spcBef>
              <a:spcAft>
                <a:spcPts val="0"/>
              </a:spcAft>
              <a:buNone/>
            </a:pPr>
            <a:r>
              <a:rPr lang="en-GB" sz="2800" b="1" u="none" strike="noStrike">
                <a:solidFill>
                  <a:srgbClr val="000000"/>
                </a:solidFill>
                <a:latin typeface="Calibri"/>
                <a:ea typeface="Calibri"/>
                <a:cs typeface="Calibri"/>
                <a:sym typeface="Calibri"/>
              </a:rPr>
              <a:t>Water revitalization in populated areas, artificial embankments, wastewater treatment plants - biological treatment</a:t>
            </a:r>
            <a:endParaRPr sz="2800" b="0" u="none" strike="noStrike">
              <a:solidFill>
                <a:srgbClr val="000000"/>
              </a:solidFill>
              <a:latin typeface="Arial"/>
              <a:ea typeface="Arial"/>
              <a:cs typeface="Arial"/>
              <a:sym typeface="Arial"/>
            </a:endParaRPr>
          </a:p>
          <a:p>
            <a:pPr marL="66600" marR="0" lvl="0" indent="0" algn="just" rtl="0">
              <a:lnSpc>
                <a:spcPct val="115000"/>
              </a:lnSpc>
              <a:spcBef>
                <a:spcPts val="0"/>
              </a:spcBef>
              <a:spcAft>
                <a:spcPts val="0"/>
              </a:spcAft>
              <a:buNone/>
            </a:pPr>
            <a:r>
              <a:rPr lang="en-GB" sz="1800" b="0" u="none" strike="noStrike">
                <a:solidFill>
                  <a:srgbClr val="000000"/>
                </a:solidFill>
                <a:latin typeface="Calibri"/>
                <a:ea typeface="Calibri"/>
                <a:cs typeface="Calibri"/>
                <a:sym typeface="Calibri"/>
              </a:rPr>
              <a:t>Dams, gullies, canals, etc. are typical of water conditions in post-communist countries. These are man-made works, the oldest dating back to the 14th century, and have fed water into ponds, irrigated meadows and also made it possible to float timber or run water mills. Today, wastewater treatment plants are used to treat municipal, agricultural, and industrial water. The treatment process uses activated sludge, i.e. biological treatment.</a:t>
            </a:r>
            <a:endParaRPr sz="1800" b="0" u="none" strike="noStrike">
              <a:solidFill>
                <a:srgbClr val="000000"/>
              </a:solidFill>
              <a:latin typeface="Arial"/>
              <a:ea typeface="Arial"/>
              <a:cs typeface="Arial"/>
              <a:sym typeface="Arial"/>
            </a:endParaRPr>
          </a:p>
          <a:p>
            <a:pPr marL="66600" marR="0" lvl="0" indent="0" algn="just" rtl="0">
              <a:lnSpc>
                <a:spcPct val="115000"/>
              </a:lnSpc>
              <a:spcBef>
                <a:spcPts val="0"/>
              </a:spcBef>
              <a:spcAft>
                <a:spcPts val="0"/>
              </a:spcAft>
              <a:buNone/>
            </a:pPr>
            <a:r>
              <a:rPr lang="en-GB" sz="2800" b="1" u="none" strike="noStrike">
                <a:solidFill>
                  <a:srgbClr val="000000"/>
                </a:solidFill>
                <a:latin typeface="Calibri"/>
                <a:ea typeface="Calibri"/>
                <a:cs typeface="Calibri"/>
                <a:sym typeface="Calibri"/>
              </a:rPr>
              <a:t>Root water treatment plants, domestic sewage treatment plants</a:t>
            </a:r>
            <a:endParaRPr sz="2800" b="0" u="none" strike="noStrike">
              <a:solidFill>
                <a:srgbClr val="000000"/>
              </a:solidFill>
              <a:latin typeface="Arial"/>
              <a:ea typeface="Arial"/>
              <a:cs typeface="Arial"/>
              <a:sym typeface="Arial"/>
            </a:endParaRPr>
          </a:p>
          <a:p>
            <a:pPr marL="66600" marR="0" lvl="0" indent="0" algn="just" rtl="0">
              <a:lnSpc>
                <a:spcPct val="115000"/>
              </a:lnSpc>
              <a:spcBef>
                <a:spcPts val="0"/>
              </a:spcBef>
              <a:spcAft>
                <a:spcPts val="0"/>
              </a:spcAft>
              <a:buNone/>
            </a:pPr>
            <a:r>
              <a:rPr lang="en-GB" sz="1800" b="0" u="none" strike="noStrike">
                <a:solidFill>
                  <a:srgbClr val="000000"/>
                </a:solidFill>
                <a:latin typeface="Calibri"/>
                <a:ea typeface="Calibri"/>
                <a:cs typeface="Calibri"/>
                <a:sym typeface="Calibri"/>
              </a:rPr>
              <a:t>Any citizen who is not able to connect to a sewerage system can use domestic sewage treatment plants. The efficiency of treatment is 97%. The treated water can be discharged into watercourses, used for watering gardens or as domestic water.</a:t>
            </a:r>
            <a:endParaRPr sz="1800" b="0" u="none" strike="noStrike">
              <a:solidFill>
                <a:srgbClr val="000000"/>
              </a:solidFill>
              <a:latin typeface="Arial"/>
              <a:ea typeface="Arial"/>
              <a:cs typeface="Arial"/>
              <a:sym typeface="Arial"/>
            </a:endParaRPr>
          </a:p>
          <a:p>
            <a:pPr marL="66600" marR="0" lvl="0" indent="0" algn="just" rtl="0">
              <a:lnSpc>
                <a:spcPct val="115000"/>
              </a:lnSpc>
              <a:spcBef>
                <a:spcPts val="0"/>
              </a:spcBef>
              <a:spcAft>
                <a:spcPts val="0"/>
              </a:spcAft>
              <a:buNone/>
            </a:pPr>
            <a:endParaRPr sz="1800" b="0" u="none" strike="noStrike">
              <a:solidFill>
                <a:srgbClr val="000000"/>
              </a:solidFill>
              <a:latin typeface="Arial"/>
              <a:ea typeface="Arial"/>
              <a:cs typeface="Arial"/>
              <a:sym typeface="Arial"/>
            </a:endParaRPr>
          </a:p>
          <a:p>
            <a:pPr marL="66600" marR="0" lvl="0" indent="0" algn="just" rtl="0">
              <a:lnSpc>
                <a:spcPct val="100000"/>
              </a:lnSpc>
              <a:spcBef>
                <a:spcPts val="0"/>
              </a:spcBef>
              <a:spcAft>
                <a:spcPts val="0"/>
              </a:spcAft>
              <a:buNone/>
            </a:pPr>
            <a:endParaRPr sz="1800" b="0" u="none" strike="noStrike">
              <a:solidFill>
                <a:srgbClr val="000000"/>
              </a:solidFill>
              <a:latin typeface="Arial"/>
              <a:ea typeface="Arial"/>
              <a:cs typeface="Arial"/>
              <a:sym typeface="Arial"/>
            </a:endParaRPr>
          </a:p>
          <a:p>
            <a:pPr marL="66600" marR="0" lvl="0" indent="0" algn="just" rtl="0">
              <a:lnSpc>
                <a:spcPct val="100000"/>
              </a:lnSpc>
              <a:spcBef>
                <a:spcPts val="0"/>
              </a:spcBef>
              <a:spcAft>
                <a:spcPts val="0"/>
              </a:spcAft>
              <a:buNone/>
            </a:pPr>
            <a:endParaRPr sz="2400" b="0" u="none" strike="noStrike">
              <a:solidFill>
                <a:srgbClr val="000000"/>
              </a:solidFill>
              <a:latin typeface="Arial"/>
              <a:ea typeface="Arial"/>
              <a:cs typeface="Arial"/>
              <a:sym typeface="Arial"/>
            </a:endParaRPr>
          </a:p>
          <a:p>
            <a:pPr marL="66600" marR="0" lvl="0" indent="0" algn="just" rtl="0">
              <a:lnSpc>
                <a:spcPct val="100000"/>
              </a:lnSpc>
              <a:spcBef>
                <a:spcPts val="0"/>
              </a:spcBef>
              <a:spcAft>
                <a:spcPts val="0"/>
              </a:spcAft>
              <a:buNone/>
            </a:pPr>
            <a:endParaRPr sz="1800" b="0" u="none" strike="noStrike">
              <a:solidFill>
                <a:srgbClr val="000000"/>
              </a:solidFill>
              <a:latin typeface="Arial"/>
              <a:ea typeface="Arial"/>
              <a:cs typeface="Arial"/>
              <a:sym typeface="Arial"/>
            </a:endParaRPr>
          </a:p>
          <a:p>
            <a:pPr marL="66600" marR="0" lvl="0" indent="0" algn="just" rtl="0">
              <a:lnSpc>
                <a:spcPct val="100000"/>
              </a:lnSpc>
              <a:spcBef>
                <a:spcPts val="0"/>
              </a:spcBef>
              <a:spcAft>
                <a:spcPts val="0"/>
              </a:spcAft>
              <a:buNone/>
            </a:pPr>
            <a:endParaRPr sz="1800" b="0" u="none" strike="noStrike">
              <a:solidFill>
                <a:srgbClr val="000000"/>
              </a:solidFill>
              <a:latin typeface="Arial"/>
              <a:ea typeface="Arial"/>
              <a:cs typeface="Arial"/>
              <a:sym typeface="Arial"/>
            </a:endParaRPr>
          </a:p>
          <a:p>
            <a:pPr marL="66600" marR="0" lvl="0" indent="0" algn="just" rtl="0">
              <a:lnSpc>
                <a:spcPct val="100000"/>
              </a:lnSpc>
              <a:spcBef>
                <a:spcPts val="0"/>
              </a:spcBef>
              <a:spcAft>
                <a:spcPts val="0"/>
              </a:spcAft>
              <a:buNone/>
            </a:pPr>
            <a:endParaRPr sz="1800" b="0" u="none" strike="noStrike">
              <a:solidFill>
                <a:srgbClr val="000000"/>
              </a:solidFill>
              <a:latin typeface="Arial"/>
              <a:ea typeface="Arial"/>
              <a:cs typeface="Arial"/>
              <a:sym typeface="Arial"/>
            </a:endParaRPr>
          </a:p>
          <a:p>
            <a:pPr marL="66600" marR="0" lvl="0" indent="0" algn="just" rtl="0">
              <a:lnSpc>
                <a:spcPct val="100000"/>
              </a:lnSpc>
              <a:spcBef>
                <a:spcPts val="0"/>
              </a:spcBef>
              <a:spcAft>
                <a:spcPts val="0"/>
              </a:spcAft>
              <a:buNone/>
            </a:pPr>
            <a:endParaRPr sz="1800" b="0" u="none" strike="noStrike">
              <a:solidFill>
                <a:srgbClr val="000000"/>
              </a:solidFill>
              <a:latin typeface="Arial"/>
              <a:ea typeface="Arial"/>
              <a:cs typeface="Arial"/>
              <a:sym typeface="Arial"/>
            </a:endParaRPr>
          </a:p>
          <a:p>
            <a:pPr marL="66600" marR="0" lvl="0" indent="0" algn="just" rtl="0">
              <a:lnSpc>
                <a:spcPct val="100000"/>
              </a:lnSpc>
              <a:spcBef>
                <a:spcPts val="0"/>
              </a:spcBef>
              <a:spcAft>
                <a:spcPts val="0"/>
              </a:spcAft>
              <a:buNone/>
            </a:pPr>
            <a:r>
              <a:rPr lang="en-GB" sz="1800" b="0" u="none" strike="noStrike">
                <a:solidFill>
                  <a:srgbClr val="000000"/>
                </a:solidFill>
                <a:latin typeface="Arial"/>
                <a:ea typeface="Arial"/>
                <a:cs typeface="Arial"/>
                <a:sym typeface="Arial"/>
              </a:rPr>
              <a:t> </a:t>
            </a:r>
            <a:endParaRPr sz="1800" b="0" u="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pic>
        <p:nvPicPr>
          <p:cNvPr id="599" name="Google Shape;599;p9"/>
          <p:cNvPicPr preferRelativeResize="0"/>
          <p:nvPr/>
        </p:nvPicPr>
        <p:blipFill rotWithShape="1">
          <a:blip r:embed="rId3">
            <a:alphaModFix/>
          </a:blip>
          <a:srcRect/>
          <a:stretch/>
        </p:blipFill>
        <p:spPr>
          <a:xfrm>
            <a:off x="7246080" y="2505240"/>
            <a:ext cx="4246200" cy="2848680"/>
          </a:xfrm>
          <a:prstGeom prst="rect">
            <a:avLst/>
          </a:prstGeom>
          <a:noFill/>
          <a:ln>
            <a:noFill/>
          </a:ln>
        </p:spPr>
      </p:pic>
      <p:sp>
        <p:nvSpPr>
          <p:cNvPr id="600" name="Google Shape;600;p9"/>
          <p:cNvSpPr txBox="1">
            <a:spLocks noGrp="1"/>
          </p:cNvSpPr>
          <p:nvPr>
            <p:ph type="title"/>
          </p:nvPr>
        </p:nvSpPr>
        <p:spPr>
          <a:xfrm>
            <a:off x="6969240" y="1774440"/>
            <a:ext cx="5174640" cy="921600"/>
          </a:xfrm>
          <a:prstGeom prst="rect">
            <a:avLst/>
          </a:prstGeom>
          <a:noFill/>
          <a:ln>
            <a:noFill/>
          </a:ln>
        </p:spPr>
        <p:txBody>
          <a:bodyPr spcFirstLastPara="1" wrap="square" lIns="0" tIns="0" rIns="0" bIns="0" anchor="t" anchorCtr="0">
            <a:noAutofit/>
          </a:bodyPr>
          <a:lstStyle/>
          <a:p>
            <a:pPr marL="0" lvl="0" indent="0" algn="ctr" rtl="0">
              <a:lnSpc>
                <a:spcPct val="100000"/>
              </a:lnSpc>
              <a:spcBef>
                <a:spcPts val="0"/>
              </a:spcBef>
              <a:spcAft>
                <a:spcPts val="0"/>
              </a:spcAft>
              <a:buClr>
                <a:srgbClr val="000000"/>
              </a:buClr>
              <a:buSzPts val="1800"/>
              <a:buFont typeface="Times New Roman"/>
              <a:buNone/>
            </a:pPr>
            <a:r>
              <a:rPr lang="en-GB" sz="1800" b="0" u="none" strike="noStrike">
                <a:solidFill>
                  <a:srgbClr val="000000"/>
                </a:solidFill>
                <a:latin typeface="Times New Roman"/>
                <a:ea typeface="Times New Roman"/>
                <a:cs typeface="Times New Roman"/>
                <a:sym typeface="Times New Roman"/>
              </a:rPr>
              <a:t>Root water treatment plant </a:t>
            </a:r>
            <a:endParaRPr sz="1800" b="0" u="none" strike="noStrike">
              <a:solidFill>
                <a:srgbClr val="000000"/>
              </a:solidFill>
              <a:latin typeface="Arial"/>
              <a:ea typeface="Arial"/>
              <a:cs typeface="Arial"/>
              <a:sym typeface="Arial"/>
            </a:endParaRPr>
          </a:p>
        </p:txBody>
      </p:sp>
      <p:sp>
        <p:nvSpPr>
          <p:cNvPr id="601" name="Google Shape;601;p9"/>
          <p:cNvSpPr txBox="1">
            <a:spLocks noGrp="1"/>
          </p:cNvSpPr>
          <p:nvPr>
            <p:ph type="subTitle" idx="4294967295"/>
          </p:nvPr>
        </p:nvSpPr>
        <p:spPr>
          <a:xfrm>
            <a:off x="2295360" y="5748120"/>
            <a:ext cx="14815440" cy="2701080"/>
          </a:xfrm>
          <a:prstGeom prst="rect">
            <a:avLst/>
          </a:prstGeom>
          <a:noFill/>
          <a:ln>
            <a:noFill/>
          </a:ln>
        </p:spPr>
        <p:txBody>
          <a:bodyPr spcFirstLastPara="1" wrap="square" lIns="0" tIns="0" rIns="0" bIns="0" anchor="t" anchorCtr="0">
            <a:noAutofit/>
          </a:bodyPr>
          <a:lstStyle/>
          <a:p>
            <a:pPr marL="66600" marR="0" lvl="0" indent="0" algn="just" rtl="0">
              <a:lnSpc>
                <a:spcPct val="115000"/>
              </a:lnSpc>
              <a:spcBef>
                <a:spcPts val="0"/>
              </a:spcBef>
              <a:spcAft>
                <a:spcPts val="0"/>
              </a:spcAft>
              <a:buClr>
                <a:srgbClr val="000000"/>
              </a:buClr>
              <a:buSzPts val="1800"/>
              <a:buFont typeface="Calibri"/>
              <a:buNone/>
            </a:pPr>
            <a:r>
              <a:rPr lang="en-GB" sz="1800" b="1" i="0" u="sng" strike="noStrike" cap="none">
                <a:solidFill>
                  <a:srgbClr val="000000"/>
                </a:solidFill>
                <a:latin typeface="Calibri"/>
                <a:ea typeface="Calibri"/>
                <a:cs typeface="Calibri"/>
                <a:sym typeface="Calibri"/>
              </a:rPr>
              <a:t>Root water treatment plants</a:t>
            </a:r>
            <a:endParaRPr sz="1800" b="0" i="0" u="none" strike="noStrike" cap="none">
              <a:solidFill>
                <a:srgbClr val="000000"/>
              </a:solidFill>
              <a:latin typeface="Arial"/>
              <a:ea typeface="Arial"/>
              <a:cs typeface="Arial"/>
              <a:sym typeface="Arial"/>
            </a:endParaRPr>
          </a:p>
          <a:p>
            <a:pPr marL="66600" marR="0" lvl="0" indent="0" algn="just" rtl="0">
              <a:lnSpc>
                <a:spcPct val="115000"/>
              </a:lnSpc>
              <a:spcBef>
                <a:spcPts val="0"/>
              </a:spcBef>
              <a:spcAft>
                <a:spcPts val="0"/>
              </a:spcAft>
              <a:buClr>
                <a:srgbClr val="000000"/>
              </a:buClr>
              <a:buSzPts val="1800"/>
              <a:buFont typeface="Calibri"/>
              <a:buNone/>
            </a:pPr>
            <a:r>
              <a:rPr lang="en-GB" sz="1800" b="0" i="0" u="none" strike="noStrike" cap="none">
                <a:solidFill>
                  <a:srgbClr val="000000"/>
                </a:solidFill>
                <a:latin typeface="Calibri"/>
                <a:ea typeface="Calibri"/>
                <a:cs typeface="Calibri"/>
                <a:sym typeface="Calibri"/>
              </a:rPr>
              <a:t>Schemes of root treatment plants: horizontal flow through water tanks, horizontal flow under the surface, vertical flow through the treatment plant</a:t>
            </a:r>
            <a:endParaRPr sz="1800" b="0" i="0" u="none" strike="noStrike" cap="none">
              <a:solidFill>
                <a:srgbClr val="000000"/>
              </a:solidFill>
              <a:latin typeface="Arial"/>
              <a:ea typeface="Arial"/>
              <a:cs typeface="Arial"/>
              <a:sym typeface="Arial"/>
            </a:endParaRPr>
          </a:p>
          <a:p>
            <a:pPr marL="66600" marR="0" lvl="0" indent="0" algn="just" rtl="0">
              <a:lnSpc>
                <a:spcPct val="100000"/>
              </a:lnSpc>
              <a:spcBef>
                <a:spcPts val="0"/>
              </a:spcBef>
              <a:spcAft>
                <a:spcPts val="0"/>
              </a:spcAft>
              <a:buSzPts val="1800"/>
              <a:buFont typeface="Arial"/>
              <a:buNone/>
            </a:pPr>
            <a:endParaRPr sz="1800" b="0" i="0" u="none" strike="noStrike" cap="none">
              <a:solidFill>
                <a:srgbClr val="000000"/>
              </a:solidFill>
              <a:latin typeface="Arial"/>
              <a:ea typeface="Arial"/>
              <a:cs typeface="Arial"/>
              <a:sym typeface="Arial"/>
            </a:endParaRPr>
          </a:p>
          <a:p>
            <a:pPr marL="66600" marR="0" lvl="0" indent="0" algn="just" rtl="0">
              <a:lnSpc>
                <a:spcPct val="100000"/>
              </a:lnSpc>
              <a:spcBef>
                <a:spcPts val="0"/>
              </a:spcBef>
              <a:spcAft>
                <a:spcPts val="0"/>
              </a:spcAft>
              <a:buClr>
                <a:srgbClr val="000000"/>
              </a:buClr>
              <a:buSzPts val="1800"/>
              <a:buFont typeface="Times New Roman"/>
              <a:buNone/>
            </a:pPr>
            <a:r>
              <a:rPr lang="en-GB" sz="1800" b="0" i="0" u="none" strike="noStrike" cap="none">
                <a:solidFill>
                  <a:srgbClr val="000000"/>
                </a:solidFill>
                <a:latin typeface="Times New Roman"/>
                <a:ea typeface="Times New Roman"/>
                <a:cs typeface="Times New Roman"/>
                <a:sym typeface="Times New Roman"/>
              </a:rPr>
              <a:t>Mo</a:t>
            </a:r>
            <a:r>
              <a:rPr lang="en-GB" sz="1800" b="0" i="0" u="none" strike="noStrike" cap="none">
                <a:solidFill>
                  <a:srgbClr val="000000"/>
                </a:solidFill>
                <a:latin typeface="Calibri"/>
                <a:ea typeface="Calibri"/>
                <a:cs typeface="Calibri"/>
                <a:sym typeface="Calibri"/>
              </a:rPr>
              <a:t>st often wetland are planted, which can grow quickly and produce large amount of biomass. Another criterion is the ability to make maximum use of available nutrients. Plants are very important for providing sufficient oxygen for aerobic removal of organic matter in the roots.</a:t>
            </a:r>
            <a:endParaRPr sz="1800" b="0" i="0" u="none" strike="noStrike" cap="none">
              <a:solidFill>
                <a:srgbClr val="000000"/>
              </a:solidFill>
              <a:latin typeface="Arial"/>
              <a:ea typeface="Arial"/>
              <a:cs typeface="Arial"/>
              <a:sym typeface="Arial"/>
            </a:endParaRPr>
          </a:p>
          <a:p>
            <a:pPr marL="66600" marR="0" lvl="0" indent="0" algn="just" rtl="0">
              <a:lnSpc>
                <a:spcPct val="115000"/>
              </a:lnSpc>
              <a:spcBef>
                <a:spcPts val="0"/>
              </a:spcBef>
              <a:spcAft>
                <a:spcPts val="0"/>
              </a:spcAft>
              <a:buClr>
                <a:srgbClr val="000000"/>
              </a:buClr>
              <a:buSzPts val="1800"/>
              <a:buFont typeface="Calibri"/>
              <a:buNone/>
            </a:pPr>
            <a:r>
              <a:rPr lang="en-GB" sz="1800" b="0" i="0" u="none" strike="noStrike" cap="none">
                <a:solidFill>
                  <a:srgbClr val="000000"/>
                </a:solidFill>
                <a:latin typeface="Calibri"/>
                <a:ea typeface="Calibri"/>
                <a:cs typeface="Calibri"/>
                <a:sym typeface="Calibri"/>
              </a:rPr>
              <a:t>The most commonly planted species are: common reed, broad-leaved sedge (Typha latifolia), narrow-leaved sedge (Typha angustifolia), reed canary grass (Phalaris arundinacea), lake scabious (Schoenoplectus lacustris), decomposing reed (Juncus effusus).</a:t>
            </a:r>
            <a:endParaRPr sz="1800" b="0" i="0" u="none" strike="noStrike" cap="none">
              <a:solidFill>
                <a:srgbClr val="000000"/>
              </a:solidFill>
              <a:latin typeface="Arial"/>
              <a:ea typeface="Arial"/>
              <a:cs typeface="Arial"/>
              <a:sym typeface="Arial"/>
            </a:endParaRPr>
          </a:p>
          <a:p>
            <a:pPr marL="66600" marR="0" lvl="0" indent="0" algn="just" rtl="0">
              <a:lnSpc>
                <a:spcPct val="100000"/>
              </a:lnSpc>
              <a:spcBef>
                <a:spcPts val="34"/>
              </a:spcBef>
              <a:spcAft>
                <a:spcPts val="0"/>
              </a:spcAft>
              <a:buClr>
                <a:srgbClr val="000000"/>
              </a:buClr>
              <a:buSzPts val="1800"/>
              <a:buFont typeface="Calibri"/>
              <a:buNone/>
            </a:pPr>
            <a:r>
              <a:rPr lang="en-GB" sz="1800" b="0" i="1" u="none" strike="noStrike" cap="none">
                <a:solidFill>
                  <a:srgbClr val="000000"/>
                </a:solidFill>
                <a:latin typeface="Calibri"/>
                <a:ea typeface="Calibri"/>
                <a:cs typeface="Calibri"/>
                <a:sym typeface="Calibri"/>
              </a:rPr>
              <a:t>   </a:t>
            </a:r>
            <a:endParaRPr sz="18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E181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E181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E181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E181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E181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E181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E181D"/>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6444</Words>
  <Application>Microsoft Office PowerPoint</Application>
  <PresentationFormat>Personalizado</PresentationFormat>
  <Paragraphs>315</Paragraphs>
  <Slides>33</Slides>
  <Notes>33</Notes>
  <HiddenSlides>0</HiddenSlides>
  <MMClips>0</MMClips>
  <ScaleCrop>false</ScaleCrop>
  <HeadingPairs>
    <vt:vector size="6" baseType="variant">
      <vt:variant>
        <vt:lpstr>Fuentes usadas</vt:lpstr>
      </vt:variant>
      <vt:variant>
        <vt:i4>6</vt:i4>
      </vt:variant>
      <vt:variant>
        <vt:lpstr>Tema</vt:lpstr>
      </vt:variant>
      <vt:variant>
        <vt:i4>7</vt:i4>
      </vt:variant>
      <vt:variant>
        <vt:lpstr>Títulos de diapositiva</vt:lpstr>
      </vt:variant>
      <vt:variant>
        <vt:i4>33</vt:i4>
      </vt:variant>
    </vt:vector>
  </HeadingPairs>
  <TitlesOfParts>
    <vt:vector size="46" baseType="lpstr">
      <vt:lpstr>Noto Sans Symbols</vt:lpstr>
      <vt:lpstr>Helvetica Neue</vt:lpstr>
      <vt:lpstr>Trebuchet MS</vt:lpstr>
      <vt:lpstr>Arial</vt:lpstr>
      <vt:lpstr>Times New Roman</vt:lpstr>
      <vt:lpstr>Calibri</vt:lpstr>
      <vt:lpstr>Office Theme</vt:lpstr>
      <vt:lpstr>1_Office Theme</vt:lpstr>
      <vt:lpstr>1_Office Theme</vt:lpstr>
      <vt:lpstr>1_Office Theme</vt:lpstr>
      <vt:lpstr>1_Office Theme</vt:lpstr>
      <vt:lpstr>1_Office Theme</vt:lpstr>
      <vt:lpstr>1_Office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Root water treatment plant </vt:lpstr>
      <vt:lpstr>Root cleaning plant</vt:lpstr>
      <vt:lpstr>Presentación de PowerPoint</vt:lpstr>
      <vt:lpstr>Presentación de PowerPoint</vt:lpstr>
      <vt:lpstr>3.Urban islands</vt:lpstr>
      <vt:lpstr>Presentación de PowerPoint</vt:lpstr>
      <vt:lpstr>Presentación de PowerPoint</vt:lpstr>
      <vt:lpstr>Presentación de PowerPoint</vt:lpstr>
      <vt:lpstr>4 Irrigation</vt:lpstr>
      <vt:lpstr>Presentación de PowerPoint</vt:lpstr>
      <vt:lpstr>Presentación de PowerPoint</vt:lpstr>
      <vt:lpstr>Presentación de PowerPoint</vt:lpstr>
      <vt:lpstr>Presentación de PowerPoint</vt:lpstr>
      <vt:lpstr>5 Water retention in the landscape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Monia Coppola</dc:creator>
  <cp:lastModifiedBy>Javier Serón Molina</cp:lastModifiedBy>
  <cp:revision>1</cp:revision>
  <dcterms:created xsi:type="dcterms:W3CDTF">2023-09-19T15:36:59Z</dcterms:created>
  <dcterms:modified xsi:type="dcterms:W3CDTF">2025-01-07T11:44:44Z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2023-09-19T00:00:00Z</vt:filetime>
  </property>
  <property fmtid="{D5CDD505-2E9C-101B-9397-08002B2CF9AE}" pid="3" name="Creator">
    <vt:lpwstr>Canva</vt:lpwstr>
  </property>
  <property fmtid="{D5CDD505-2E9C-101B-9397-08002B2CF9AE}" pid="4" name="LastSaved">
    <vt:filetime>2023-09-19T00:00:00Z</vt:filetime>
  </property>
</Properties>
</file>