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8288000" cy="10287000"/>
  <p:notesSz cx="18288000" cy="10287000"/>
  <p:embeddedFontLst>
    <p:embeddedFont>
      <p:font typeface="Calibri" panose="020F0502020204030204"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os="57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ji2wps5g8CTEDiRWp6MxvPCrcs0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74" d="100"/>
          <a:sy n="74" d="100"/>
        </p:scale>
        <p:origin x="456" y="54"/>
      </p:cViewPr>
      <p:guideLst>
        <p:guide orient="horz"/>
        <p:guide pos="5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3.xml"/><Relationship Id="rId61"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1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9: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3: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6: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7: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7: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8: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9: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9: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0: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0: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3: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3: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4: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34: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5: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35: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6: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36: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8: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9: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39: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0: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40: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4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2: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42: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3: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4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4: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4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4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www.eurecaedu.eu/"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www.eurecaedu.eu/" TargetMode="Externa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6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1"/>
        <p:cNvGrpSpPr/>
        <p:nvPr/>
      </p:nvGrpSpPr>
      <p:grpSpPr>
        <a:xfrm>
          <a:off x="0" y="0"/>
          <a:ext cx="0" cy="0"/>
          <a:chOff x="0" y="0"/>
          <a:chExt cx="0" cy="0"/>
        </a:xfrm>
      </p:grpSpPr>
      <p:pic>
        <p:nvPicPr>
          <p:cNvPr id="22" name="Google Shape;22;p50"/>
          <p:cNvPicPr preferRelativeResize="0"/>
          <p:nvPr/>
        </p:nvPicPr>
        <p:blipFill rotWithShape="1">
          <a:blip r:embed="rId2">
            <a:alphaModFix/>
          </a:blip>
          <a:srcRect/>
          <a:stretch/>
        </p:blipFill>
        <p:spPr>
          <a:xfrm>
            <a:off x="1151516" y="9456201"/>
            <a:ext cx="1647824" cy="361949"/>
          </a:xfrm>
          <a:prstGeom prst="rect">
            <a:avLst/>
          </a:prstGeom>
          <a:noFill/>
          <a:ln>
            <a:noFill/>
          </a:ln>
        </p:spPr>
      </p:pic>
      <p:pic>
        <p:nvPicPr>
          <p:cNvPr id="23" name="Google Shape;23;p50"/>
          <p:cNvPicPr preferRelativeResize="0"/>
          <p:nvPr/>
        </p:nvPicPr>
        <p:blipFill rotWithShape="1">
          <a:blip r:embed="rId3">
            <a:alphaModFix/>
          </a:blip>
          <a:srcRect/>
          <a:stretch/>
        </p:blipFill>
        <p:spPr>
          <a:xfrm>
            <a:off x="8514368" y="9367191"/>
            <a:ext cx="1114424" cy="400049"/>
          </a:xfrm>
          <a:prstGeom prst="rect">
            <a:avLst/>
          </a:prstGeom>
          <a:noFill/>
          <a:ln>
            <a:noFill/>
          </a:ln>
        </p:spPr>
      </p:pic>
      <p:sp>
        <p:nvSpPr>
          <p:cNvPr id="24" name="Google Shape;24;p50"/>
          <p:cNvSpPr/>
          <p:nvPr/>
        </p:nvSpPr>
        <p:spPr>
          <a:xfrm>
            <a:off x="14281273" y="7925133"/>
            <a:ext cx="2844165" cy="103124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25;p50"/>
          <p:cNvSpPr/>
          <p:nvPr/>
        </p:nvSpPr>
        <p:spPr>
          <a:xfrm>
            <a:off x="14243105" y="8245152"/>
            <a:ext cx="2353310" cy="756285"/>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26;p50"/>
          <p:cNvSpPr/>
          <p:nvPr/>
        </p:nvSpPr>
        <p:spPr>
          <a:xfrm>
            <a:off x="1028910" y="8989479"/>
            <a:ext cx="13020675" cy="52705"/>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50"/>
          <p:cNvSpPr txBox="1"/>
          <p:nvPr/>
        </p:nvSpPr>
        <p:spPr>
          <a:xfrm>
            <a:off x="2888170" y="9252454"/>
            <a:ext cx="5393817" cy="769441"/>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a:p>
        </p:txBody>
      </p:sp>
      <p:sp>
        <p:nvSpPr>
          <p:cNvPr id="28" name="Google Shape;28;p50"/>
          <p:cNvSpPr txBox="1"/>
          <p:nvPr/>
        </p:nvSpPr>
        <p:spPr>
          <a:xfrm>
            <a:off x="9861173" y="9250357"/>
            <a:ext cx="6735242" cy="1102225"/>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Legal description – Creative Commons licensing:</a:t>
            </a:r>
            <a:endParaRPr/>
          </a:p>
          <a:p>
            <a:pPr marL="12700" marR="5080" lvl="0" indent="0" algn="just" rtl="0">
              <a:lnSpc>
                <a:spcPct val="110500"/>
              </a:lnSpc>
              <a:spcBef>
                <a:spcPts val="0"/>
              </a:spcBef>
              <a:spcAft>
                <a:spcPts val="0"/>
              </a:spcAft>
              <a:buNone/>
            </a:pPr>
            <a:r>
              <a:rPr lang="en-US" sz="1100">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 name="Google Shape;29;p50"/>
          <p:cNvPicPr preferRelativeResize="0"/>
          <p:nvPr/>
        </p:nvPicPr>
        <p:blipFill rotWithShape="1">
          <a:blip r:embed="rId4">
            <a:alphaModFix/>
          </a:blip>
          <a:srcRect l="7858"/>
          <a:stretch/>
        </p:blipFill>
        <p:spPr>
          <a:xfrm>
            <a:off x="1031765" y="265105"/>
            <a:ext cx="3482530" cy="2125980"/>
          </a:xfrm>
          <a:prstGeom prst="rect">
            <a:avLst/>
          </a:prstGeom>
          <a:noFill/>
          <a:ln>
            <a:noFill/>
          </a:ln>
        </p:spPr>
      </p:pic>
      <p:sp>
        <p:nvSpPr>
          <p:cNvPr id="30" name="Google Shape;30;p50"/>
          <p:cNvSpPr txBox="1"/>
          <p:nvPr/>
        </p:nvSpPr>
        <p:spPr>
          <a:xfrm>
            <a:off x="1271890" y="1969163"/>
            <a:ext cx="3002280" cy="360355"/>
          </a:xfrm>
          <a:prstGeom prst="rect">
            <a:avLst/>
          </a:prstGeom>
          <a:noFill/>
          <a:ln>
            <a:noFill/>
          </a:ln>
        </p:spPr>
        <p:txBody>
          <a:bodyPr spcFirstLastPara="1" wrap="square" lIns="0" tIns="128250" rIns="0" bIns="0" anchor="t" anchorCtr="0">
            <a:spAutoFit/>
          </a:bodyPr>
          <a:lstStyle/>
          <a:p>
            <a:pPr marL="467994" marR="0" lvl="0" indent="0" algn="l" rtl="0">
              <a:lnSpc>
                <a:spcPct val="100000"/>
              </a:lnSpc>
              <a:spcBef>
                <a:spcPts val="0"/>
              </a:spcBef>
              <a:spcAft>
                <a:spcPts val="0"/>
              </a:spcAft>
              <a:buNone/>
            </a:pPr>
            <a:r>
              <a:rPr lang="en-US" sz="1500" u="sng">
                <a:solidFill>
                  <a:srgbClr val="0E181D"/>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www.eurecaedu.eu</a:t>
            </a:r>
            <a:endParaRPr sz="1500">
              <a:solidFill>
                <a:schemeClr val="dk1"/>
              </a:solidFill>
              <a:latin typeface="Trebuchet MS"/>
              <a:ea typeface="Trebuchet MS"/>
              <a:cs typeface="Trebuchet MS"/>
              <a:sym typeface="Trebuchet MS"/>
            </a:endParaRPr>
          </a:p>
        </p:txBody>
      </p:sp>
      <p:sp>
        <p:nvSpPr>
          <p:cNvPr id="31" name="Google Shape;31;p50"/>
          <p:cNvSpPr/>
          <p:nvPr/>
        </p:nvSpPr>
        <p:spPr>
          <a:xfrm>
            <a:off x="4405322" y="1411510"/>
            <a:ext cx="12720116" cy="52704"/>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3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48"/>
        <p:cNvGrpSpPr/>
        <p:nvPr/>
      </p:nvGrpSpPr>
      <p:grpSpPr>
        <a:xfrm>
          <a:off x="0" y="0"/>
          <a:ext cx="0" cy="0"/>
          <a:chOff x="0" y="0"/>
          <a:chExt cx="0" cy="0"/>
        </a:xfrm>
      </p:grpSpPr>
      <p:pic>
        <p:nvPicPr>
          <p:cNvPr id="49" name="Google Shape;49;p54"/>
          <p:cNvPicPr preferRelativeResize="0"/>
          <p:nvPr/>
        </p:nvPicPr>
        <p:blipFill rotWithShape="1">
          <a:blip r:embed="rId2">
            <a:alphaModFix/>
          </a:blip>
          <a:srcRect/>
          <a:stretch/>
        </p:blipFill>
        <p:spPr>
          <a:xfrm>
            <a:off x="1151516" y="9456201"/>
            <a:ext cx="1647824" cy="361949"/>
          </a:xfrm>
          <a:prstGeom prst="rect">
            <a:avLst/>
          </a:prstGeom>
          <a:noFill/>
          <a:ln>
            <a:noFill/>
          </a:ln>
        </p:spPr>
      </p:pic>
      <p:pic>
        <p:nvPicPr>
          <p:cNvPr id="50" name="Google Shape;50;p54"/>
          <p:cNvPicPr preferRelativeResize="0"/>
          <p:nvPr/>
        </p:nvPicPr>
        <p:blipFill rotWithShape="1">
          <a:blip r:embed="rId3">
            <a:alphaModFix/>
          </a:blip>
          <a:srcRect/>
          <a:stretch/>
        </p:blipFill>
        <p:spPr>
          <a:xfrm>
            <a:off x="8514368" y="9367191"/>
            <a:ext cx="1114424" cy="400049"/>
          </a:xfrm>
          <a:prstGeom prst="rect">
            <a:avLst/>
          </a:prstGeom>
          <a:noFill/>
          <a:ln>
            <a:noFill/>
          </a:ln>
        </p:spPr>
      </p:pic>
      <p:sp>
        <p:nvSpPr>
          <p:cNvPr id="51" name="Google Shape;51;p54"/>
          <p:cNvSpPr/>
          <p:nvPr/>
        </p:nvSpPr>
        <p:spPr>
          <a:xfrm>
            <a:off x="14281273" y="7925133"/>
            <a:ext cx="2844165" cy="103124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54"/>
          <p:cNvSpPr/>
          <p:nvPr/>
        </p:nvSpPr>
        <p:spPr>
          <a:xfrm>
            <a:off x="14243105" y="8245152"/>
            <a:ext cx="2353310" cy="756285"/>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54"/>
          <p:cNvSpPr/>
          <p:nvPr/>
        </p:nvSpPr>
        <p:spPr>
          <a:xfrm>
            <a:off x="1028910" y="8989479"/>
            <a:ext cx="13020675" cy="52705"/>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54"/>
          <p:cNvSpPr txBox="1"/>
          <p:nvPr/>
        </p:nvSpPr>
        <p:spPr>
          <a:xfrm>
            <a:off x="2888170" y="9252454"/>
            <a:ext cx="5393817" cy="769441"/>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a:p>
        </p:txBody>
      </p:sp>
      <p:sp>
        <p:nvSpPr>
          <p:cNvPr id="55" name="Google Shape;55;p54"/>
          <p:cNvSpPr txBox="1"/>
          <p:nvPr/>
        </p:nvSpPr>
        <p:spPr>
          <a:xfrm>
            <a:off x="9861173" y="9250357"/>
            <a:ext cx="6735242" cy="1102225"/>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Legal description – Creative Commons licensing:</a:t>
            </a:r>
            <a:endParaRPr/>
          </a:p>
          <a:p>
            <a:pPr marL="12700" marR="5080" lvl="0" indent="0" algn="just" rtl="0">
              <a:lnSpc>
                <a:spcPct val="110500"/>
              </a:lnSpc>
              <a:spcBef>
                <a:spcPts val="0"/>
              </a:spcBef>
              <a:spcAft>
                <a:spcPts val="0"/>
              </a:spcAft>
              <a:buNone/>
            </a:pPr>
            <a:r>
              <a:rPr lang="en-US" sz="1100">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 name="Google Shape;56;p54"/>
          <p:cNvPicPr preferRelativeResize="0"/>
          <p:nvPr/>
        </p:nvPicPr>
        <p:blipFill rotWithShape="1">
          <a:blip r:embed="rId4">
            <a:alphaModFix/>
          </a:blip>
          <a:srcRect l="7858"/>
          <a:stretch/>
        </p:blipFill>
        <p:spPr>
          <a:xfrm>
            <a:off x="1031765" y="265105"/>
            <a:ext cx="3482530" cy="2125980"/>
          </a:xfrm>
          <a:prstGeom prst="rect">
            <a:avLst/>
          </a:prstGeom>
          <a:noFill/>
          <a:ln>
            <a:noFill/>
          </a:ln>
        </p:spPr>
      </p:pic>
      <p:sp>
        <p:nvSpPr>
          <p:cNvPr id="57" name="Google Shape;57;p54"/>
          <p:cNvSpPr txBox="1"/>
          <p:nvPr/>
        </p:nvSpPr>
        <p:spPr>
          <a:xfrm>
            <a:off x="1271890" y="1969163"/>
            <a:ext cx="3002280" cy="360355"/>
          </a:xfrm>
          <a:prstGeom prst="rect">
            <a:avLst/>
          </a:prstGeom>
          <a:noFill/>
          <a:ln>
            <a:noFill/>
          </a:ln>
        </p:spPr>
        <p:txBody>
          <a:bodyPr spcFirstLastPara="1" wrap="square" lIns="0" tIns="128250" rIns="0" bIns="0" anchor="t" anchorCtr="0">
            <a:spAutoFit/>
          </a:bodyPr>
          <a:lstStyle/>
          <a:p>
            <a:pPr marL="467994" marR="0" lvl="0" indent="0" algn="l" rtl="0">
              <a:lnSpc>
                <a:spcPct val="100000"/>
              </a:lnSpc>
              <a:spcBef>
                <a:spcPts val="0"/>
              </a:spcBef>
              <a:spcAft>
                <a:spcPts val="0"/>
              </a:spcAft>
              <a:buNone/>
            </a:pPr>
            <a:r>
              <a:rPr lang="en-US" sz="1500" u="sng">
                <a:solidFill>
                  <a:srgbClr val="0E181D"/>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www.eurecaedu.eu</a:t>
            </a:r>
            <a:endParaRPr sz="1500">
              <a:solidFill>
                <a:schemeClr val="dk1"/>
              </a:solidFill>
              <a:latin typeface="Trebuchet MS"/>
              <a:ea typeface="Trebuchet MS"/>
              <a:cs typeface="Trebuchet MS"/>
              <a:sym typeface="Trebuchet MS"/>
            </a:endParaRPr>
          </a:p>
        </p:txBody>
      </p:sp>
      <p:sp>
        <p:nvSpPr>
          <p:cNvPr id="58" name="Google Shape;58;p54"/>
          <p:cNvSpPr/>
          <p:nvPr/>
        </p:nvSpPr>
        <p:spPr>
          <a:xfrm>
            <a:off x="4405322" y="1411510"/>
            <a:ext cx="12720116" cy="52704"/>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hyperlink" Target="http://www.eurecaedu.eu/"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hyperlink" Target="http://www.eurecaedu.eu/" TargetMode="External"/><Relationship Id="rId4" Type="http://schemas.openxmlformats.org/officeDocument/2006/relationships/slideLayout" Target="../slideLayouts/slideLayout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6"/>
          <p:cNvPicPr preferRelativeResize="0"/>
          <p:nvPr/>
        </p:nvPicPr>
        <p:blipFill rotWithShape="1">
          <a:blip r:embed="rId7">
            <a:alphaModFix/>
          </a:blip>
          <a:srcRect/>
          <a:stretch/>
        </p:blipFill>
        <p:spPr>
          <a:xfrm>
            <a:off x="1151516" y="9456201"/>
            <a:ext cx="1647824" cy="361949"/>
          </a:xfrm>
          <a:prstGeom prst="rect">
            <a:avLst/>
          </a:prstGeom>
          <a:noFill/>
          <a:ln>
            <a:noFill/>
          </a:ln>
        </p:spPr>
      </p:pic>
      <p:pic>
        <p:nvPicPr>
          <p:cNvPr id="11" name="Google Shape;11;p46"/>
          <p:cNvPicPr preferRelativeResize="0"/>
          <p:nvPr/>
        </p:nvPicPr>
        <p:blipFill rotWithShape="1">
          <a:blip r:embed="rId8">
            <a:alphaModFix/>
          </a:blip>
          <a:srcRect/>
          <a:stretch/>
        </p:blipFill>
        <p:spPr>
          <a:xfrm>
            <a:off x="8514368" y="9367190"/>
            <a:ext cx="1114424" cy="400049"/>
          </a:xfrm>
          <a:prstGeom prst="rect">
            <a:avLst/>
          </a:prstGeom>
          <a:noFill/>
          <a:ln>
            <a:noFill/>
          </a:ln>
        </p:spPr>
      </p:pic>
      <p:grpSp>
        <p:nvGrpSpPr>
          <p:cNvPr id="12" name="Google Shape;12;p46"/>
          <p:cNvGrpSpPr/>
          <p:nvPr/>
        </p:nvGrpSpPr>
        <p:grpSpPr>
          <a:xfrm>
            <a:off x="14243105" y="7925133"/>
            <a:ext cx="2882333" cy="1076304"/>
            <a:chOff x="14243105" y="7925133"/>
            <a:chExt cx="2882333" cy="1076304"/>
          </a:xfrm>
        </p:grpSpPr>
        <p:sp>
          <p:nvSpPr>
            <p:cNvPr id="13" name="Google Shape;13;p46"/>
            <p:cNvSpPr/>
            <p:nvPr/>
          </p:nvSpPr>
          <p:spPr>
            <a:xfrm>
              <a:off x="14281273" y="7925133"/>
              <a:ext cx="2844165" cy="103124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14;p46"/>
            <p:cNvSpPr/>
            <p:nvPr/>
          </p:nvSpPr>
          <p:spPr>
            <a:xfrm>
              <a:off x="14243105" y="8245152"/>
              <a:ext cx="2353310" cy="756285"/>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 name="Google Shape;15;p46"/>
          <p:cNvSpPr/>
          <p:nvPr/>
        </p:nvSpPr>
        <p:spPr>
          <a:xfrm>
            <a:off x="1028910" y="8989479"/>
            <a:ext cx="13020675" cy="52705"/>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6;p46"/>
          <p:cNvSpPr txBox="1"/>
          <p:nvPr/>
        </p:nvSpPr>
        <p:spPr>
          <a:xfrm>
            <a:off x="2888170" y="9252454"/>
            <a:ext cx="5393817" cy="769441"/>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a:p>
        </p:txBody>
      </p:sp>
      <p:sp>
        <p:nvSpPr>
          <p:cNvPr id="17" name="Google Shape;17;p46"/>
          <p:cNvSpPr txBox="1"/>
          <p:nvPr/>
        </p:nvSpPr>
        <p:spPr>
          <a:xfrm>
            <a:off x="9861173" y="9250357"/>
            <a:ext cx="6735242" cy="1102225"/>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Legal description – Creative Commons licensing:</a:t>
            </a:r>
            <a:endParaRPr/>
          </a:p>
          <a:p>
            <a:pPr marL="12700" marR="5080" lvl="0" indent="0" algn="just" rtl="0">
              <a:lnSpc>
                <a:spcPct val="110500"/>
              </a:lnSpc>
              <a:spcBef>
                <a:spcPts val="0"/>
              </a:spcBef>
              <a:spcAft>
                <a:spcPts val="0"/>
              </a:spcAft>
              <a:buNone/>
            </a:pPr>
            <a:r>
              <a:rPr lang="en-US" sz="1100">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 name="Google Shape;18;p46"/>
          <p:cNvPicPr preferRelativeResize="0"/>
          <p:nvPr/>
        </p:nvPicPr>
        <p:blipFill rotWithShape="1">
          <a:blip r:embed="rId9">
            <a:alphaModFix/>
          </a:blip>
          <a:srcRect/>
          <a:stretch/>
        </p:blipFill>
        <p:spPr>
          <a:xfrm>
            <a:off x="5181600" y="2095500"/>
            <a:ext cx="7559040" cy="4251960"/>
          </a:xfrm>
          <a:prstGeom prst="rect">
            <a:avLst/>
          </a:prstGeom>
          <a:noFill/>
          <a:ln>
            <a:noFill/>
          </a:ln>
        </p:spPr>
      </p:pic>
      <p:sp>
        <p:nvSpPr>
          <p:cNvPr id="19" name="Google Shape;19;p46"/>
          <p:cNvSpPr txBox="1"/>
          <p:nvPr/>
        </p:nvSpPr>
        <p:spPr>
          <a:xfrm>
            <a:off x="7440899" y="5473404"/>
            <a:ext cx="3132655" cy="720710"/>
          </a:xfrm>
          <a:prstGeom prst="rect">
            <a:avLst/>
          </a:prstGeom>
          <a:noFill/>
          <a:ln>
            <a:noFill/>
          </a:ln>
        </p:spPr>
        <p:txBody>
          <a:bodyPr spcFirstLastPara="1" wrap="square" lIns="0" tIns="271775" rIns="0" bIns="0" anchor="t" anchorCtr="0">
            <a:spAutoFit/>
          </a:bodyPr>
          <a:lstStyle/>
          <a:p>
            <a:pPr marL="0" marR="0" lvl="0" indent="0" algn="ctr" rtl="0">
              <a:lnSpc>
                <a:spcPct val="100000"/>
              </a:lnSpc>
              <a:spcBef>
                <a:spcPts val="0"/>
              </a:spcBef>
              <a:spcAft>
                <a:spcPts val="0"/>
              </a:spcAft>
              <a:buNone/>
            </a:pPr>
            <a:r>
              <a:rPr lang="en-US" sz="2900" u="sng" dirty="0">
                <a:solidFill>
                  <a:srgbClr val="0E181D"/>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www.eurecaedu.eu</a:t>
            </a:r>
            <a:endParaRPr sz="2900" u="sng"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pic>
        <p:nvPicPr>
          <p:cNvPr id="36" name="Google Shape;36;p48"/>
          <p:cNvPicPr preferRelativeResize="0"/>
          <p:nvPr/>
        </p:nvPicPr>
        <p:blipFill rotWithShape="1">
          <a:blip r:embed="rId7">
            <a:alphaModFix/>
          </a:blip>
          <a:srcRect/>
          <a:stretch/>
        </p:blipFill>
        <p:spPr>
          <a:xfrm>
            <a:off x="1151516" y="9456201"/>
            <a:ext cx="1647824" cy="361949"/>
          </a:xfrm>
          <a:prstGeom prst="rect">
            <a:avLst/>
          </a:prstGeom>
          <a:noFill/>
          <a:ln>
            <a:noFill/>
          </a:ln>
        </p:spPr>
      </p:pic>
      <p:pic>
        <p:nvPicPr>
          <p:cNvPr id="37" name="Google Shape;37;p48"/>
          <p:cNvPicPr preferRelativeResize="0"/>
          <p:nvPr/>
        </p:nvPicPr>
        <p:blipFill rotWithShape="1">
          <a:blip r:embed="rId8">
            <a:alphaModFix/>
          </a:blip>
          <a:srcRect/>
          <a:stretch/>
        </p:blipFill>
        <p:spPr>
          <a:xfrm>
            <a:off x="8514368" y="9367190"/>
            <a:ext cx="1114424" cy="400049"/>
          </a:xfrm>
          <a:prstGeom prst="rect">
            <a:avLst/>
          </a:prstGeom>
          <a:noFill/>
          <a:ln>
            <a:noFill/>
          </a:ln>
        </p:spPr>
      </p:pic>
      <p:grpSp>
        <p:nvGrpSpPr>
          <p:cNvPr id="38" name="Google Shape;38;p48"/>
          <p:cNvGrpSpPr/>
          <p:nvPr/>
        </p:nvGrpSpPr>
        <p:grpSpPr>
          <a:xfrm>
            <a:off x="14243105" y="7925133"/>
            <a:ext cx="2882333" cy="1076304"/>
            <a:chOff x="14243105" y="7925133"/>
            <a:chExt cx="2882333" cy="1076304"/>
          </a:xfrm>
        </p:grpSpPr>
        <p:sp>
          <p:nvSpPr>
            <p:cNvPr id="39" name="Google Shape;39;p48"/>
            <p:cNvSpPr/>
            <p:nvPr/>
          </p:nvSpPr>
          <p:spPr>
            <a:xfrm>
              <a:off x="14281273" y="7925133"/>
              <a:ext cx="2844165" cy="103124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48"/>
            <p:cNvSpPr/>
            <p:nvPr/>
          </p:nvSpPr>
          <p:spPr>
            <a:xfrm>
              <a:off x="14243105" y="8245152"/>
              <a:ext cx="2353310" cy="756285"/>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 name="Google Shape;41;p48"/>
          <p:cNvSpPr/>
          <p:nvPr/>
        </p:nvSpPr>
        <p:spPr>
          <a:xfrm>
            <a:off x="1028910" y="8989479"/>
            <a:ext cx="13020675" cy="52705"/>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48"/>
          <p:cNvSpPr txBox="1"/>
          <p:nvPr/>
        </p:nvSpPr>
        <p:spPr>
          <a:xfrm>
            <a:off x="2888170" y="9252454"/>
            <a:ext cx="5393817" cy="769441"/>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a:p>
        </p:txBody>
      </p:sp>
      <p:sp>
        <p:nvSpPr>
          <p:cNvPr id="43" name="Google Shape;43;p48"/>
          <p:cNvSpPr txBox="1"/>
          <p:nvPr/>
        </p:nvSpPr>
        <p:spPr>
          <a:xfrm>
            <a:off x="9861173" y="9250357"/>
            <a:ext cx="6735242" cy="1102225"/>
          </a:xfrm>
          <a:prstGeom prst="rect">
            <a:avLst/>
          </a:prstGeom>
          <a:noFill/>
          <a:ln>
            <a:noFill/>
          </a:ln>
        </p:spPr>
        <p:txBody>
          <a:bodyPr spcFirstLastPara="1" wrap="square" lIns="91425" tIns="45700" rIns="91425" bIns="45700" anchor="t" anchorCtr="0">
            <a:spAutoFit/>
          </a:bodyPr>
          <a:lstStyle/>
          <a:p>
            <a:pPr marL="12700" marR="0" lvl="0" indent="0" algn="just" rtl="0">
              <a:spcBef>
                <a:spcPts val="0"/>
              </a:spcBef>
              <a:spcAft>
                <a:spcPts val="0"/>
              </a:spcAft>
              <a:buNone/>
            </a:pPr>
            <a:r>
              <a:rPr lang="en-US" sz="1100">
                <a:solidFill>
                  <a:schemeClr val="dk1"/>
                </a:solidFill>
                <a:latin typeface="Calibri"/>
                <a:ea typeface="Calibri"/>
                <a:cs typeface="Calibri"/>
                <a:sym typeface="Calibri"/>
              </a:rPr>
              <a:t>Legal description – Creative Commons licensing:</a:t>
            </a:r>
            <a:endParaRPr/>
          </a:p>
          <a:p>
            <a:pPr marL="12700" marR="5080" lvl="0" indent="0" algn="just" rtl="0">
              <a:lnSpc>
                <a:spcPct val="110500"/>
              </a:lnSpc>
              <a:spcBef>
                <a:spcPts val="0"/>
              </a:spcBef>
              <a:spcAft>
                <a:spcPts val="0"/>
              </a:spcAft>
              <a:buNone/>
            </a:pPr>
            <a:r>
              <a:rPr lang="en-US" sz="1100">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 name="Google Shape;44;p48"/>
          <p:cNvPicPr preferRelativeResize="0"/>
          <p:nvPr/>
        </p:nvPicPr>
        <p:blipFill rotWithShape="1">
          <a:blip r:embed="rId9">
            <a:alphaModFix/>
          </a:blip>
          <a:srcRect l="7858"/>
          <a:stretch/>
        </p:blipFill>
        <p:spPr>
          <a:xfrm>
            <a:off x="1031765" y="265105"/>
            <a:ext cx="3482530" cy="2125980"/>
          </a:xfrm>
          <a:prstGeom prst="rect">
            <a:avLst/>
          </a:prstGeom>
          <a:noFill/>
          <a:ln>
            <a:noFill/>
          </a:ln>
        </p:spPr>
      </p:pic>
      <p:sp>
        <p:nvSpPr>
          <p:cNvPr id="45" name="Google Shape;45;p48"/>
          <p:cNvSpPr txBox="1"/>
          <p:nvPr/>
        </p:nvSpPr>
        <p:spPr>
          <a:xfrm>
            <a:off x="1271890" y="1969163"/>
            <a:ext cx="3002280" cy="360355"/>
          </a:xfrm>
          <a:prstGeom prst="rect">
            <a:avLst/>
          </a:prstGeom>
          <a:noFill/>
          <a:ln>
            <a:noFill/>
          </a:ln>
        </p:spPr>
        <p:txBody>
          <a:bodyPr spcFirstLastPara="1" wrap="square" lIns="0" tIns="128250" rIns="0" bIns="0" anchor="t" anchorCtr="0">
            <a:spAutoFit/>
          </a:bodyPr>
          <a:lstStyle/>
          <a:p>
            <a:pPr marL="467994" marR="0" lvl="0" indent="0" algn="l" rtl="0">
              <a:lnSpc>
                <a:spcPct val="100000"/>
              </a:lnSpc>
              <a:spcBef>
                <a:spcPts val="0"/>
              </a:spcBef>
              <a:spcAft>
                <a:spcPts val="0"/>
              </a:spcAft>
              <a:buNone/>
            </a:pPr>
            <a:r>
              <a:rPr lang="en-US" sz="1500" u="sng">
                <a:solidFill>
                  <a:srgbClr val="0E181D"/>
                </a:solidFill>
                <a:latin typeface="Trebuchet MS"/>
                <a:ea typeface="Trebuchet MS"/>
                <a:cs typeface="Trebuchet MS"/>
                <a:sym typeface="Trebuchet MS"/>
                <a:hlinkClick r:id="rId10">
                  <a:extLst>
                    <a:ext uri="{A12FA001-AC4F-418D-AE19-62706E023703}">
                      <ahyp:hlinkClr xmlns:ahyp="http://schemas.microsoft.com/office/drawing/2018/hyperlinkcolor" val="tx"/>
                    </a:ext>
                  </a:extLst>
                </a:hlinkClick>
              </a:rPr>
              <a:t>www.eurecaedu.eu</a:t>
            </a:r>
            <a:endParaRPr sz="1500">
              <a:solidFill>
                <a:schemeClr val="dk1"/>
              </a:solidFill>
              <a:latin typeface="Trebuchet MS"/>
              <a:ea typeface="Trebuchet MS"/>
              <a:cs typeface="Trebuchet MS"/>
              <a:sym typeface="Trebuchet MS"/>
            </a:endParaRPr>
          </a:p>
        </p:txBody>
      </p:sp>
      <p:sp>
        <p:nvSpPr>
          <p:cNvPr id="46" name="Google Shape;46;p48"/>
          <p:cNvSpPr/>
          <p:nvPr/>
        </p:nvSpPr>
        <p:spPr>
          <a:xfrm>
            <a:off x="4405322" y="1411510"/>
            <a:ext cx="12720116" cy="52704"/>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disnovation.org/pgtk_game.ph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oecd-ilibrary.org/governance/eight-ways-to-institutionalise-deliberative-democracy_4fcf1da5-en"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p:nvPr/>
        </p:nvSpPr>
        <p:spPr>
          <a:xfrm>
            <a:off x="3829050" y="6438900"/>
            <a:ext cx="10629900" cy="1846852"/>
          </a:xfrm>
          <a:prstGeom prst="rect">
            <a:avLst/>
          </a:prstGeom>
          <a:noFill/>
          <a:ln>
            <a:noFill/>
          </a:ln>
        </p:spPr>
        <p:txBody>
          <a:bodyPr spcFirstLastPara="1" wrap="square" lIns="91425" tIns="45700" rIns="91425" bIns="45700" anchor="t" anchorCtr="0">
            <a:spAutoFit/>
          </a:bodyPr>
          <a:lstStyle/>
          <a:p>
            <a:pPr marL="12700" marR="0" lvl="0" indent="0" algn="ctr" rtl="0">
              <a:lnSpc>
                <a:spcPct val="150000"/>
              </a:lnSpc>
              <a:spcBef>
                <a:spcPts val="0"/>
              </a:spcBef>
              <a:spcAft>
                <a:spcPts val="0"/>
              </a:spcAft>
              <a:buNone/>
            </a:pPr>
            <a:r>
              <a:rPr lang="en-US" sz="4400" b="1">
                <a:solidFill>
                  <a:srgbClr val="0B6922"/>
                </a:solidFill>
                <a:latin typeface="Calibri"/>
                <a:ea typeface="Calibri"/>
                <a:cs typeface="Calibri"/>
                <a:sym typeface="Calibri"/>
              </a:rPr>
              <a:t>Cities for People</a:t>
            </a:r>
            <a:endParaRPr/>
          </a:p>
          <a:p>
            <a:pPr marL="12700" marR="0" lvl="0" indent="0" algn="ctr" rtl="0">
              <a:lnSpc>
                <a:spcPct val="150000"/>
              </a:lnSpc>
              <a:spcBef>
                <a:spcPts val="100"/>
              </a:spcBef>
              <a:spcAft>
                <a:spcPts val="0"/>
              </a:spcAft>
              <a:buNone/>
            </a:pPr>
            <a:r>
              <a:rPr lang="en-US" sz="3600">
                <a:solidFill>
                  <a:schemeClr val="dk1"/>
                </a:solidFill>
                <a:latin typeface="Helvetica Neue"/>
                <a:ea typeface="Helvetica Neue"/>
                <a:cs typeface="Helvetica Neue"/>
                <a:sym typeface="Helvetica Neue"/>
              </a:rPr>
              <a:t>Partner: </a:t>
            </a:r>
            <a:r>
              <a:rPr lang="en-US" sz="3600">
                <a:solidFill>
                  <a:srgbClr val="00B0F0"/>
                </a:solidFill>
                <a:latin typeface="Helvetica Neue"/>
                <a:ea typeface="Helvetica Neue"/>
                <a:cs typeface="Helvetica Neue"/>
                <a:sym typeface="Helvetica Neue"/>
              </a:rPr>
              <a:t>EDU.IN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0"/>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53" name="Google Shape;153;p10"/>
          <p:cNvSpPr txBox="1"/>
          <p:nvPr/>
        </p:nvSpPr>
        <p:spPr>
          <a:xfrm>
            <a:off x="922090" y="3963068"/>
            <a:ext cx="63931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Public space</a:t>
            </a:r>
            <a:endParaRPr sz="2400" b="0">
              <a:solidFill>
                <a:schemeClr val="dk1"/>
              </a:solidFill>
              <a:latin typeface="Calibri"/>
              <a:ea typeface="Calibri"/>
              <a:cs typeface="Calibri"/>
              <a:sym typeface="Calibri"/>
            </a:endParaRPr>
          </a:p>
        </p:txBody>
      </p:sp>
      <p:sp>
        <p:nvSpPr>
          <p:cNvPr id="154" name="Google Shape;154;p10"/>
          <p:cNvSpPr txBox="1"/>
          <p:nvPr/>
        </p:nvSpPr>
        <p:spPr>
          <a:xfrm>
            <a:off x="838200" y="2522634"/>
            <a:ext cx="59442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0"/>
          <p:cNvSpPr txBox="1"/>
          <p:nvPr/>
        </p:nvSpPr>
        <p:spPr>
          <a:xfrm>
            <a:off x="7905206" y="2270552"/>
            <a:ext cx="7696200" cy="2323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“Cities for People” is a people-centred urban planning concept developed by Jan Gehl, inspired by Jane Jacobs, which aims to:</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Create and reclaim public spaces that encourage social interaction.</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Design the city to encourage walking and cycling.</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Build infrastructures and buildings that respect human scale and perspective.</a:t>
            </a:r>
            <a:endParaRPr sz="2000" b="0">
              <a:solidFill>
                <a:schemeClr val="dk1"/>
              </a:solidFill>
              <a:latin typeface="Calibri"/>
              <a:ea typeface="Calibri"/>
              <a:cs typeface="Calibri"/>
              <a:sym typeface="Calibri"/>
            </a:endParaRPr>
          </a:p>
        </p:txBody>
      </p:sp>
      <p:pic>
        <p:nvPicPr>
          <p:cNvPr id="156" name="Google Shape;156;p10" descr="Uma imagem com céu, ar livre, pessoas, pessoa&#10;&#10;Descrição gerada automaticamente"/>
          <p:cNvPicPr preferRelativeResize="0"/>
          <p:nvPr/>
        </p:nvPicPr>
        <p:blipFill rotWithShape="1">
          <a:blip r:embed="rId3">
            <a:alphaModFix/>
          </a:blip>
          <a:srcRect t="12439"/>
          <a:stretch/>
        </p:blipFill>
        <p:spPr>
          <a:xfrm>
            <a:off x="928621" y="4534445"/>
            <a:ext cx="6295139" cy="4134071"/>
          </a:xfrm>
          <a:prstGeom prst="rect">
            <a:avLst/>
          </a:prstGeom>
          <a:noFill/>
          <a:ln>
            <a:noFill/>
          </a:ln>
        </p:spPr>
      </p:pic>
      <p:sp>
        <p:nvSpPr>
          <p:cNvPr id="157" name="Google Shape;157;p10"/>
          <p:cNvSpPr txBox="1"/>
          <p:nvPr/>
        </p:nvSpPr>
        <p:spPr>
          <a:xfrm>
            <a:off x="7905206" y="4715778"/>
            <a:ext cx="8991600" cy="37805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Reduce the dominance of motorized vehicles and give priority to public and non-motorized transport.</a:t>
            </a:r>
            <a:endParaRPr sz="200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Integrate green spaces and recreational areas into the urban tissue.</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Plan neighborhoods that provide easy access to essential services and employment opportunities.</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I</a:t>
            </a:r>
            <a:r>
              <a:rPr lang="en-US" sz="2000" b="0" i="0" u="none" strike="noStrike">
                <a:solidFill>
                  <a:srgbClr val="000000"/>
                </a:solidFill>
                <a:latin typeface="Calibri"/>
                <a:ea typeface="Calibri"/>
                <a:cs typeface="Calibri"/>
                <a:sym typeface="Calibri"/>
              </a:rPr>
              <a:t>mplement sustainable practices that reduce environmental impact.</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Build infrastructures to cope with climate change and natural disasters.</a:t>
            </a:r>
            <a:endParaRPr sz="2000" b="0">
              <a:solidFill>
                <a:schemeClr val="dk1"/>
              </a:solidFill>
              <a:latin typeface="Calibri"/>
              <a:ea typeface="Calibri"/>
              <a:cs typeface="Calibri"/>
              <a:sym typeface="Calibri"/>
            </a:endParaRPr>
          </a:p>
          <a:p>
            <a:pPr marL="342900" marR="0" lvl="0" indent="-342900" algn="l" rtl="0">
              <a:spcBef>
                <a:spcPts val="1000"/>
              </a:spcBef>
              <a:spcAft>
                <a:spcPts val="0"/>
              </a:spcAft>
              <a:buClr>
                <a:srgbClr val="000000"/>
              </a:buClr>
              <a:buSzPts val="2000"/>
              <a:buFont typeface="Arial"/>
              <a:buChar char="•"/>
            </a:pPr>
            <a:r>
              <a:rPr lang="en-US" sz="2000" b="0" i="0" u="none" strike="noStrike">
                <a:solidFill>
                  <a:srgbClr val="000000"/>
                </a:solidFill>
                <a:latin typeface="Calibri"/>
                <a:ea typeface="Calibri"/>
                <a:cs typeface="Calibri"/>
                <a:sym typeface="Calibri"/>
              </a:rPr>
              <a:t>Encourage the participation of citizens in the urban planning process to ensure that solutions meet their needs and aspirations.</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63" name="Google Shape;163;p11"/>
          <p:cNvSpPr txBox="1"/>
          <p:nvPr/>
        </p:nvSpPr>
        <p:spPr>
          <a:xfrm>
            <a:off x="838200" y="2522634"/>
            <a:ext cx="59442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1"/>
          <p:cNvSpPr txBox="1"/>
          <p:nvPr/>
        </p:nvSpPr>
        <p:spPr>
          <a:xfrm>
            <a:off x="914400" y="3682459"/>
            <a:ext cx="5791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Do’s and don’ts</a:t>
            </a:r>
            <a:r>
              <a:rPr lang="en-US" sz="2400" b="1">
                <a:solidFill>
                  <a:schemeClr val="dk1"/>
                </a:solidFill>
                <a:latin typeface="Helvetica Neue"/>
                <a:ea typeface="Helvetica Neue"/>
                <a:cs typeface="Helvetica Neue"/>
                <a:sym typeface="Helvetica Neue"/>
              </a:rPr>
              <a:t> </a:t>
            </a:r>
            <a:endParaRPr/>
          </a:p>
        </p:txBody>
      </p:sp>
      <p:pic>
        <p:nvPicPr>
          <p:cNvPr id="165" name="Google Shape;165;p11"/>
          <p:cNvPicPr preferRelativeResize="0"/>
          <p:nvPr/>
        </p:nvPicPr>
        <p:blipFill rotWithShape="1">
          <a:blip r:embed="rId3">
            <a:alphaModFix/>
          </a:blip>
          <a:srcRect/>
          <a:stretch/>
        </p:blipFill>
        <p:spPr>
          <a:xfrm>
            <a:off x="12874335" y="4238467"/>
            <a:ext cx="1819529" cy="1047896"/>
          </a:xfrm>
          <a:prstGeom prst="rect">
            <a:avLst/>
          </a:prstGeom>
          <a:noFill/>
          <a:ln>
            <a:noFill/>
          </a:ln>
        </p:spPr>
      </p:pic>
      <p:pic>
        <p:nvPicPr>
          <p:cNvPr id="166" name="Google Shape;166;p11"/>
          <p:cNvPicPr preferRelativeResize="0"/>
          <p:nvPr/>
        </p:nvPicPr>
        <p:blipFill rotWithShape="1">
          <a:blip r:embed="rId4">
            <a:alphaModFix/>
          </a:blip>
          <a:srcRect/>
          <a:stretch/>
        </p:blipFill>
        <p:spPr>
          <a:xfrm>
            <a:off x="4333778" y="4152730"/>
            <a:ext cx="1390844" cy="1219370"/>
          </a:xfrm>
          <a:prstGeom prst="rect">
            <a:avLst/>
          </a:prstGeom>
          <a:noFill/>
          <a:ln>
            <a:noFill/>
          </a:ln>
        </p:spPr>
      </p:pic>
      <p:sp>
        <p:nvSpPr>
          <p:cNvPr id="167" name="Google Shape;167;p11"/>
          <p:cNvSpPr txBox="1"/>
          <p:nvPr/>
        </p:nvSpPr>
        <p:spPr>
          <a:xfrm>
            <a:off x="838200" y="5437723"/>
            <a:ext cx="7620000" cy="21441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1.</a:t>
            </a:r>
            <a:r>
              <a:rPr lang="en-US" sz="2000" b="0" i="0" u="none" strike="noStrike">
                <a:solidFill>
                  <a:srgbClr val="000000"/>
                </a:solidFill>
                <a:latin typeface="Calibri"/>
                <a:ea typeface="Calibri"/>
                <a:cs typeface="Calibri"/>
                <a:sym typeface="Calibri"/>
              </a:rPr>
              <a:t> Promote active and sustainable mobility</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2. </a:t>
            </a:r>
            <a:r>
              <a:rPr lang="en-US" sz="2000" b="0" i="0" u="none" strike="noStrike">
                <a:solidFill>
                  <a:srgbClr val="000000"/>
                </a:solidFill>
                <a:latin typeface="Calibri"/>
                <a:ea typeface="Calibri"/>
                <a:cs typeface="Calibri"/>
                <a:sym typeface="Calibri"/>
              </a:rPr>
              <a:t>Plan multifunctional neighborhoods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3. </a:t>
            </a:r>
            <a:r>
              <a:rPr lang="en-US" sz="2000" b="0" i="0" u="none" strike="noStrike">
                <a:solidFill>
                  <a:srgbClr val="000000"/>
                </a:solidFill>
                <a:latin typeface="Calibri"/>
                <a:ea typeface="Calibri"/>
                <a:cs typeface="Calibri"/>
                <a:sym typeface="Calibri"/>
              </a:rPr>
              <a:t>Create and revitalize public spaces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4. </a:t>
            </a:r>
            <a:r>
              <a:rPr lang="en-US" sz="2000" b="0" i="0" u="none" strike="noStrike">
                <a:solidFill>
                  <a:srgbClr val="000000"/>
                </a:solidFill>
                <a:latin typeface="Calibri"/>
                <a:ea typeface="Calibri"/>
                <a:cs typeface="Calibri"/>
                <a:sym typeface="Calibri"/>
              </a:rPr>
              <a:t>Adopt urban practices that are resilient to climate change</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5. </a:t>
            </a:r>
            <a:r>
              <a:rPr lang="en-US" sz="2000" b="0" i="0" u="none" strike="noStrike">
                <a:solidFill>
                  <a:srgbClr val="000000"/>
                </a:solidFill>
                <a:latin typeface="Calibri"/>
                <a:ea typeface="Calibri"/>
                <a:cs typeface="Calibri"/>
                <a:sym typeface="Calibri"/>
              </a:rPr>
              <a:t>Encourage citizen participation in urban planning</a:t>
            </a:r>
            <a:endParaRPr sz="2000" b="0">
              <a:solidFill>
                <a:schemeClr val="dk1"/>
              </a:solidFill>
              <a:latin typeface="Calibri"/>
              <a:ea typeface="Calibri"/>
              <a:cs typeface="Calibri"/>
              <a:sym typeface="Calibri"/>
            </a:endParaRPr>
          </a:p>
        </p:txBody>
      </p:sp>
      <p:sp>
        <p:nvSpPr>
          <p:cNvPr id="168" name="Google Shape;168;p11"/>
          <p:cNvSpPr txBox="1"/>
          <p:nvPr/>
        </p:nvSpPr>
        <p:spPr>
          <a:xfrm>
            <a:off x="9144000" y="5437723"/>
            <a:ext cx="9144000" cy="21441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1. </a:t>
            </a:r>
            <a:r>
              <a:rPr lang="en-US" sz="2000" b="0" i="0" u="none" strike="noStrike">
                <a:solidFill>
                  <a:srgbClr val="000000"/>
                </a:solidFill>
                <a:latin typeface="Calibri"/>
                <a:ea typeface="Calibri"/>
                <a:cs typeface="Calibri"/>
                <a:sym typeface="Calibri"/>
              </a:rPr>
              <a:t>Don’t overdo urban densification without considering quality of life</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2. </a:t>
            </a:r>
            <a:r>
              <a:rPr lang="en-US" sz="2000" b="0" i="0" u="none" strike="noStrike">
                <a:solidFill>
                  <a:srgbClr val="000000"/>
                </a:solidFill>
                <a:latin typeface="Calibri"/>
                <a:ea typeface="Calibri"/>
                <a:cs typeface="Calibri"/>
                <a:sym typeface="Calibri"/>
              </a:rPr>
              <a:t>Don’t ignore the maintenance of existing public spaces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3. </a:t>
            </a:r>
            <a:r>
              <a:rPr lang="en-US" sz="2000" b="0" i="0" u="none" strike="noStrike">
                <a:solidFill>
                  <a:srgbClr val="000000"/>
                </a:solidFill>
                <a:latin typeface="Calibri"/>
                <a:ea typeface="Calibri"/>
                <a:cs typeface="Calibri"/>
                <a:sym typeface="Calibri"/>
              </a:rPr>
              <a:t>Don’t focus exclusively on the economic growth of cities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4. </a:t>
            </a:r>
            <a:r>
              <a:rPr lang="en-US" sz="2000" b="0" i="0" u="none" strike="noStrike">
                <a:solidFill>
                  <a:srgbClr val="000000"/>
                </a:solidFill>
                <a:latin typeface="Calibri"/>
                <a:ea typeface="Calibri"/>
                <a:cs typeface="Calibri"/>
                <a:sym typeface="Calibri"/>
              </a:rPr>
              <a:t>Don’t favored individual motorized transport</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5. </a:t>
            </a:r>
            <a:r>
              <a:rPr lang="en-US" sz="2000" b="0" i="0" u="none" strike="noStrike">
                <a:solidFill>
                  <a:srgbClr val="000000"/>
                </a:solidFill>
                <a:latin typeface="Calibri"/>
                <a:ea typeface="Calibri"/>
                <a:cs typeface="Calibri"/>
                <a:sym typeface="Calibri"/>
              </a:rPr>
              <a:t>Don’t isolate vulnerable communities or disregard equity</a:t>
            </a:r>
            <a:endParaRPr sz="2000" b="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txBox="1"/>
          <p:nvPr/>
        </p:nvSpPr>
        <p:spPr>
          <a:xfrm>
            <a:off x="838200" y="2629911"/>
            <a:ext cx="1173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174" name="Google Shape;174;p12"/>
          <p:cNvSpPr txBox="1"/>
          <p:nvPr/>
        </p:nvSpPr>
        <p:spPr>
          <a:xfrm>
            <a:off x="914400" y="3619500"/>
            <a:ext cx="13182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175" name="Google Shape;175;p12"/>
          <p:cNvSpPr txBox="1"/>
          <p:nvPr/>
        </p:nvSpPr>
        <p:spPr>
          <a:xfrm>
            <a:off x="838200" y="4573131"/>
            <a:ext cx="63246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Sustainable architecture and construction play a crucial role in reducing negative environmental impacts and promoting the conscious use of resources. The process of creating a building begins with architectural design and conception, a fundamental stage where decisions are made that will influence the sustainability of the building, its performance and the health of its occupants.</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176" name="Google Shape;176;p12"/>
          <p:cNvPicPr preferRelativeResize="0"/>
          <p:nvPr/>
        </p:nvPicPr>
        <p:blipFill rotWithShape="1">
          <a:blip r:embed="rId3">
            <a:alphaModFix/>
          </a:blip>
          <a:srcRect/>
          <a:stretch/>
        </p:blipFill>
        <p:spPr>
          <a:xfrm>
            <a:off x="8305800" y="2813142"/>
            <a:ext cx="8878984" cy="53783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3"/>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182" name="Google Shape;182;p13"/>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Sustainable building</a:t>
            </a:r>
            <a:endParaRPr sz="2400" b="0">
              <a:solidFill>
                <a:schemeClr val="dk1"/>
              </a:solidFill>
              <a:latin typeface="Calibri"/>
              <a:ea typeface="Calibri"/>
              <a:cs typeface="Calibri"/>
              <a:sym typeface="Calibri"/>
            </a:endParaRPr>
          </a:p>
        </p:txBody>
      </p:sp>
      <p:sp>
        <p:nvSpPr>
          <p:cNvPr id="183" name="Google Shape;183;p13"/>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184" name="Google Shape;184;p13"/>
          <p:cNvSpPr txBox="1"/>
          <p:nvPr/>
        </p:nvSpPr>
        <p:spPr>
          <a:xfrm>
            <a:off x="838200" y="5372100"/>
            <a:ext cx="73152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The concept of sustainable buildings has gained relevance in the current context of the urgent need to reduce negative environmental impacts. Constructing buildings with adaptable and flexible structures reduces the need for future renovation and demolition, minimizes construction waste and saves materials. The main characteristics of sustainable buildings are as follows.</a:t>
            </a:r>
            <a:endParaRPr sz="2000" b="0">
              <a:solidFill>
                <a:schemeClr val="dk1"/>
              </a:solidFill>
              <a:latin typeface="Calibri"/>
              <a:ea typeface="Calibri"/>
              <a:cs typeface="Calibri"/>
              <a:sym typeface="Calibri"/>
            </a:endParaRPr>
          </a:p>
        </p:txBody>
      </p:sp>
      <p:sp>
        <p:nvSpPr>
          <p:cNvPr id="185" name="Google Shape;185;p13"/>
          <p:cNvSpPr txBox="1"/>
          <p:nvPr/>
        </p:nvSpPr>
        <p:spPr>
          <a:xfrm>
            <a:off x="9144000" y="3162300"/>
            <a:ext cx="7924800"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Adaptable and flexible structure</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Internal spaces with removable or flexible walls allow the design of the building to be modified as the needs of the occupants change over time. This makes the structure more durable and avoids the need for major alterations or demolition, extending the life of the building and reducing the waste of resources.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Durable insulation</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Energy efficiency is one of the most important aspects of sustainable building, good thermal insulation is essential to achieve it. As well as keeping the internal temperature stable, it reduces the need for heating or cooling and energy consumption.</a:t>
            </a:r>
            <a:endParaRPr sz="2000">
              <a:solidFill>
                <a:schemeClr val="dk1"/>
              </a:solidFill>
              <a:latin typeface="Calibri"/>
              <a:ea typeface="Calibri"/>
              <a:cs typeface="Calibri"/>
              <a:sym typeface="Calibri"/>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4"/>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191" name="Google Shape;191;p14"/>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Sustainable building</a:t>
            </a:r>
            <a:endParaRPr sz="2400" b="0">
              <a:solidFill>
                <a:schemeClr val="dk1"/>
              </a:solidFill>
              <a:latin typeface="Calibri"/>
              <a:ea typeface="Calibri"/>
              <a:cs typeface="Calibri"/>
              <a:sym typeface="Calibri"/>
            </a:endParaRPr>
          </a:p>
        </p:txBody>
      </p:sp>
      <p:sp>
        <p:nvSpPr>
          <p:cNvPr id="192" name="Google Shape;192;p14"/>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193" name="Google Shape;193;p14"/>
          <p:cNvSpPr txBox="1"/>
          <p:nvPr/>
        </p:nvSpPr>
        <p:spPr>
          <a:xfrm>
            <a:off x="880801" y="4705439"/>
            <a:ext cx="9025199" cy="43242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Insulation and natural lighting</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To take advantage of solar gains for thermal comfort and lighting in buildings, it is important to know the duration of solar exposure and the different paths of the sun during the day throughout the year, restricting or favouring its entry. In the northern hemisphere, a south-facing orientation is preferable as it takes advantage of solar gains in winter, keeping the building warm and lit. </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 summer, the use of shading systems contributes to better thermal performance, and the incorporation of vegetation throughout the building, such as plants on balconies and windows, provides a natural filter for solar radiation and enhances local biodiversity.</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194" name="Google Shape;194;p14"/>
          <p:cNvPicPr preferRelativeResize="0"/>
          <p:nvPr/>
        </p:nvPicPr>
        <p:blipFill rotWithShape="1">
          <a:blip r:embed="rId3">
            <a:alphaModFix/>
          </a:blip>
          <a:srcRect/>
          <a:stretch/>
        </p:blipFill>
        <p:spPr>
          <a:xfrm>
            <a:off x="10339583" y="2737402"/>
            <a:ext cx="6691117" cy="5038492"/>
          </a:xfrm>
          <a:prstGeom prst="rect">
            <a:avLst/>
          </a:prstGeom>
          <a:noFill/>
          <a:ln>
            <a:noFill/>
          </a:ln>
        </p:spPr>
      </p:pic>
      <p:sp>
        <p:nvSpPr>
          <p:cNvPr id="195" name="Google Shape;195;p14"/>
          <p:cNvSpPr txBox="1"/>
          <p:nvPr/>
        </p:nvSpPr>
        <p:spPr>
          <a:xfrm>
            <a:off x="10210800" y="7775894"/>
            <a:ext cx="3886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a:solidFill>
                  <a:srgbClr val="000000"/>
                </a:solidFill>
                <a:latin typeface="Calibri"/>
                <a:ea typeface="Calibri"/>
                <a:cs typeface="Calibri"/>
                <a:sym typeface="Calibri"/>
              </a:rPr>
              <a:t>Balcony with plants to act as natural filter for solar radiation</a:t>
            </a:r>
            <a:endParaRPr sz="1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5"/>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01" name="Google Shape;201;p15"/>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Sustainable building</a:t>
            </a:r>
            <a:endParaRPr sz="2400" b="0">
              <a:solidFill>
                <a:schemeClr val="dk1"/>
              </a:solidFill>
              <a:latin typeface="Calibri"/>
              <a:ea typeface="Calibri"/>
              <a:cs typeface="Calibri"/>
              <a:sym typeface="Calibri"/>
            </a:endParaRPr>
          </a:p>
        </p:txBody>
      </p:sp>
      <p:sp>
        <p:nvSpPr>
          <p:cNvPr id="202" name="Google Shape;202;p15"/>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03" name="Google Shape;203;p15"/>
          <p:cNvSpPr txBox="1"/>
          <p:nvPr/>
        </p:nvSpPr>
        <p:spPr>
          <a:xfrm>
            <a:off x="838200" y="4752240"/>
            <a:ext cx="15468600" cy="3323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Natural ventilation</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There are various natural ventilation solutions that allow air circulation and reduce the need of air conditioning, such as: </a:t>
            </a:r>
            <a:r>
              <a:rPr lang="en-US" sz="2000" b="0" i="1" u="none" strike="noStrike">
                <a:solidFill>
                  <a:srgbClr val="000000"/>
                </a:solidFill>
                <a:latin typeface="Calibri"/>
                <a:ea typeface="Calibri"/>
                <a:cs typeface="Calibri"/>
                <a:sym typeface="Calibri"/>
              </a:rPr>
              <a:t>i)</a:t>
            </a:r>
            <a:r>
              <a:rPr lang="en-US" sz="2000" b="0" i="0" u="none" strike="noStrike">
                <a:solidFill>
                  <a:srgbClr val="000000"/>
                </a:solidFill>
                <a:latin typeface="Calibri"/>
                <a:ea typeface="Calibri"/>
                <a:cs typeface="Calibri"/>
                <a:sym typeface="Calibri"/>
              </a:rPr>
              <a:t> cross ventilation: with openings in opposite or adjacent walls, which renews the air and reduces the internal temperature; </a:t>
            </a:r>
            <a:r>
              <a:rPr lang="en-US" sz="2000" b="0" i="1" u="none" strike="noStrike">
                <a:solidFill>
                  <a:srgbClr val="000000"/>
                </a:solidFill>
                <a:latin typeface="Calibri"/>
                <a:ea typeface="Calibri"/>
                <a:cs typeface="Calibri"/>
                <a:sym typeface="Calibri"/>
              </a:rPr>
              <a:t>ii)</a:t>
            </a:r>
            <a:r>
              <a:rPr lang="en-US" sz="2000" b="0" i="0" u="none" strike="noStrike">
                <a:solidFill>
                  <a:srgbClr val="000000"/>
                </a:solidFill>
                <a:latin typeface="Calibri"/>
                <a:ea typeface="Calibri"/>
                <a:cs typeface="Calibri"/>
                <a:sym typeface="Calibri"/>
              </a:rPr>
              <a:t> induced ventilation: with openings that allow cold air to enter, which pushes hot air upwards to the vents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Accessibility for all</a:t>
            </a:r>
            <a:endParaRPr sz="2000">
              <a:solidFill>
                <a:schemeClr val="dk1"/>
              </a:solidFill>
              <a:latin typeface="Calibri"/>
              <a:ea typeface="Calibri"/>
              <a:cs typeface="Calibri"/>
              <a:sym typeface="Calibri"/>
            </a:endParaRPr>
          </a:p>
          <a:p>
            <a:pPr marL="0" marR="0" lvl="0" indent="0" algn="l" rtl="0">
              <a:spcBef>
                <a:spcPts val="2400"/>
              </a:spcBef>
              <a:spcAft>
                <a:spcPts val="0"/>
              </a:spcAft>
              <a:buNone/>
            </a:pPr>
            <a:r>
              <a:rPr lang="en-US" sz="2000" b="0" i="0" u="none" strike="noStrike">
                <a:solidFill>
                  <a:srgbClr val="000000"/>
                </a:solidFill>
                <a:latin typeface="Calibri"/>
                <a:ea typeface="Calibri"/>
                <a:cs typeface="Calibri"/>
                <a:sym typeface="Calibri"/>
              </a:rPr>
              <a:t>A sustainable building must be accessible to everyone, regardless of age or mobility. This includes the installation of ramps, suitable lifts, wide doors, and other elements that make the space usable by people with different needs, thus ensuring the longevity and inclusive use of the structure over time.</a:t>
            </a:r>
            <a:endParaRPr sz="2000" b="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6"/>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09" name="Google Shape;209;p16"/>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Sustainable building</a:t>
            </a:r>
            <a:endParaRPr sz="2400" b="0">
              <a:solidFill>
                <a:schemeClr val="dk1"/>
              </a:solidFill>
              <a:latin typeface="Calibri"/>
              <a:ea typeface="Calibri"/>
              <a:cs typeface="Calibri"/>
              <a:sym typeface="Calibri"/>
            </a:endParaRPr>
          </a:p>
        </p:txBody>
      </p:sp>
      <p:sp>
        <p:nvSpPr>
          <p:cNvPr id="210" name="Google Shape;210;p16"/>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11" name="Google Shape;211;p16"/>
          <p:cNvSpPr txBox="1"/>
          <p:nvPr/>
        </p:nvSpPr>
        <p:spPr>
          <a:xfrm>
            <a:off x="838200" y="5034052"/>
            <a:ext cx="10439400"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Efficient water management is another essential component of sustainable buildings. The installation of rainwater harvesting systems and grey water reuse systems (from showers and sinks) reduces the use of potable water for purposes such as watering gardens and flushing toilets. In addition, the use of low flow taps, showers and toilets helps to reduce water consumption in the building.</a:t>
            </a:r>
            <a:endParaRPr sz="2000">
              <a:solidFill>
                <a:schemeClr val="dk1"/>
              </a:solidFill>
              <a:latin typeface="Calibri"/>
              <a:ea typeface="Calibri"/>
              <a:cs typeface="Calibri"/>
              <a:sym typeface="Calibri"/>
            </a:endParaRPr>
          </a:p>
        </p:txBody>
      </p:sp>
      <p:pic>
        <p:nvPicPr>
          <p:cNvPr id="212" name="Google Shape;212;p16"/>
          <p:cNvPicPr preferRelativeResize="0"/>
          <p:nvPr/>
        </p:nvPicPr>
        <p:blipFill rotWithShape="1">
          <a:blip r:embed="rId3">
            <a:alphaModFix/>
          </a:blip>
          <a:srcRect/>
          <a:stretch/>
        </p:blipFill>
        <p:spPr>
          <a:xfrm>
            <a:off x="11658600" y="2495550"/>
            <a:ext cx="5295900" cy="5295900"/>
          </a:xfrm>
          <a:prstGeom prst="rect">
            <a:avLst/>
          </a:prstGeom>
          <a:noFill/>
          <a:ln>
            <a:noFill/>
          </a:ln>
        </p:spPr>
      </p:pic>
      <p:sp>
        <p:nvSpPr>
          <p:cNvPr id="213" name="Google Shape;213;p16"/>
          <p:cNvSpPr txBox="1"/>
          <p:nvPr/>
        </p:nvSpPr>
        <p:spPr>
          <a:xfrm>
            <a:off x="11560085" y="7737673"/>
            <a:ext cx="32766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a:solidFill>
                  <a:srgbClr val="000000"/>
                </a:solidFill>
                <a:latin typeface="Calibri"/>
                <a:ea typeface="Calibri"/>
                <a:cs typeface="Calibri"/>
                <a:sym typeface="Calibri"/>
              </a:rPr>
              <a:t>Water conservation device</a:t>
            </a:r>
            <a:endParaRPr sz="1600">
              <a:solidFill>
                <a:schemeClr val="dk1"/>
              </a:solidFill>
              <a:latin typeface="Calibri"/>
              <a:ea typeface="Calibri"/>
              <a:cs typeface="Calibri"/>
              <a:sym typeface="Calibri"/>
            </a:endParaRPr>
          </a:p>
        </p:txBody>
      </p:sp>
      <p:sp>
        <p:nvSpPr>
          <p:cNvPr id="214" name="Google Shape;214;p16"/>
          <p:cNvSpPr txBox="1"/>
          <p:nvPr/>
        </p:nvSpPr>
        <p:spPr>
          <a:xfrm>
            <a:off x="873034" y="7357765"/>
            <a:ext cx="10439400" cy="19082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The use of low impact building materials contributes to a healthier environment and a more sustainable economy. These materials have significantly lower carbon emissions, reduce energy consumption, and prevent the depletion of natural resources. Sustainable materials emit fewer harmful chemicals, such as volatile organic compounds, which improves indoor air quality, making spaces healthier and more comfortable, with benefits for human health.</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6"/>
          <p:cNvSpPr txBox="1"/>
          <p:nvPr/>
        </p:nvSpPr>
        <p:spPr>
          <a:xfrm>
            <a:off x="922090" y="6819900"/>
            <a:ext cx="87553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Low footprint building materials</a:t>
            </a:r>
            <a:endParaRPr sz="2400" b="0">
              <a:solidFill>
                <a:schemeClr val="dk1"/>
              </a:solidFill>
              <a:latin typeface="Calibri"/>
              <a:ea typeface="Calibri"/>
              <a:cs typeface="Calibri"/>
              <a:sym typeface="Calibri"/>
            </a:endParaRPr>
          </a:p>
        </p:txBody>
      </p:sp>
      <p:sp>
        <p:nvSpPr>
          <p:cNvPr id="216" name="Google Shape;216;p16"/>
          <p:cNvSpPr txBox="1"/>
          <p:nvPr/>
        </p:nvSpPr>
        <p:spPr>
          <a:xfrm>
            <a:off x="838200" y="4596425"/>
            <a:ext cx="74676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Water conservation</a:t>
            </a: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22" name="Google Shape;222;p17"/>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Low footprint building materials</a:t>
            </a:r>
            <a:endParaRPr sz="2400" b="0">
              <a:solidFill>
                <a:schemeClr val="dk1"/>
              </a:solidFill>
              <a:latin typeface="Calibri"/>
              <a:ea typeface="Calibri"/>
              <a:cs typeface="Calibri"/>
              <a:sym typeface="Calibri"/>
            </a:endParaRPr>
          </a:p>
        </p:txBody>
      </p:sp>
      <p:sp>
        <p:nvSpPr>
          <p:cNvPr id="223" name="Google Shape;223;p17"/>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24" name="Google Shape;224;p17"/>
          <p:cNvSpPr txBox="1"/>
          <p:nvPr/>
        </p:nvSpPr>
        <p:spPr>
          <a:xfrm>
            <a:off x="838200" y="5524500"/>
            <a:ext cx="8122519" cy="3323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Steel is extremely flexible in design and construction, making it easy to renovate and adapt existing buildings. For example, wide-span steel beams allow open spaces to be created without the need for supporting columns, giving greater freedom in interior design. In addition, the lightness of steel makes it possible to add floors or structures without overloading existing foundations, which is particularly useful in renovations or extensions.</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0" i="0" u="none" strike="noStrike">
                <a:solidFill>
                  <a:srgbClr val="000000"/>
                </a:solidFill>
                <a:latin typeface="Calibri"/>
                <a:ea typeface="Calibri"/>
                <a:cs typeface="Calibri"/>
                <a:sym typeface="Calibri"/>
              </a:rPr>
              <a:t>One of the greatest benefits of steel is that it can be recycled after a building demolition. It can be separated from other materials and reused in new construction projects without quality loss. Its use minimizes the generation of waste because steel by-products, such as slag, can be reused.</a:t>
            </a:r>
            <a:endParaRPr sz="2000">
              <a:solidFill>
                <a:schemeClr val="dk1"/>
              </a:solidFill>
              <a:latin typeface="Calibri"/>
              <a:ea typeface="Calibri"/>
              <a:cs typeface="Calibri"/>
              <a:sym typeface="Calibri"/>
            </a:endParaRPr>
          </a:p>
        </p:txBody>
      </p:sp>
      <p:sp>
        <p:nvSpPr>
          <p:cNvPr id="225" name="Google Shape;225;p17"/>
          <p:cNvSpPr txBox="1"/>
          <p:nvPr/>
        </p:nvSpPr>
        <p:spPr>
          <a:xfrm>
            <a:off x="9601199" y="2236259"/>
            <a:ext cx="7688509" cy="3477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Recycled wood is an effective solution for combating deforestation and can be used, for example, in flooring, structures and doors. By reusing wood from demolition or construction leftovers, we avoid felling new trees that retain carbon dioxide, helping to reduce climate impact. Although the process of recycling wood has some environmental impact, it is significantly less.</a:t>
            </a:r>
            <a:endParaRPr sz="2000" b="0">
              <a:solidFill>
                <a:schemeClr val="dk1"/>
              </a:solidFill>
              <a:latin typeface="Calibri"/>
              <a:ea typeface="Calibri"/>
              <a:cs typeface="Calibri"/>
              <a:sym typeface="Calibri"/>
            </a:endParaRPr>
          </a:p>
          <a:p>
            <a:pPr marL="0" marR="0" lvl="0" indent="0" algn="l" rtl="0">
              <a:spcBef>
                <a:spcPts val="2400"/>
              </a:spcBef>
              <a:spcAft>
                <a:spcPts val="0"/>
              </a:spcAft>
              <a:buNone/>
            </a:pPr>
            <a:r>
              <a:rPr lang="en-US" sz="2000" b="0" i="0" u="none" strike="noStrike">
                <a:solidFill>
                  <a:srgbClr val="000000"/>
                </a:solidFill>
                <a:latin typeface="Calibri"/>
                <a:ea typeface="Calibri"/>
                <a:cs typeface="Calibri"/>
                <a:sym typeface="Calibri"/>
              </a:rPr>
              <a:t>In many cases, old wood gains strength as it ages, which makes it as strong as or stronger than new wood and because has already undergone drying and curing processes over the years, it tends to be more stable, requiring fewer chemical treatments to increase resistance.</a:t>
            </a:r>
            <a:endParaRPr sz="1800">
              <a:solidFill>
                <a:schemeClr val="dk1"/>
              </a:solidFill>
              <a:latin typeface="Calibri"/>
              <a:ea typeface="Calibri"/>
              <a:cs typeface="Calibri"/>
              <a:sym typeface="Calibri"/>
            </a:endParaRPr>
          </a:p>
        </p:txBody>
      </p:sp>
      <p:sp>
        <p:nvSpPr>
          <p:cNvPr id="226" name="Google Shape;226;p17"/>
          <p:cNvSpPr txBox="1"/>
          <p:nvPr/>
        </p:nvSpPr>
        <p:spPr>
          <a:xfrm>
            <a:off x="9650894" y="6355440"/>
            <a:ext cx="7638815" cy="23698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Aerial lime mortar hardens by absorbing CO2 from the atmosphere. This process allows the CO2 released during the production of lime to be reabsorbed into the material, acting as an air purifier. Compared to cement, the production of aerial lime requires less energy, as the calcination of the limestone takes place at around 900°C, opposed to the 1400°C required for cement.</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endParaRPr sz="1800">
              <a:solidFill>
                <a:schemeClr val="dk1"/>
              </a:solidFill>
              <a:latin typeface="Calibri"/>
              <a:ea typeface="Calibri"/>
              <a:cs typeface="Calibri"/>
              <a:sym typeface="Calibri"/>
            </a:endParaRPr>
          </a:p>
        </p:txBody>
      </p:sp>
      <p:sp>
        <p:nvSpPr>
          <p:cNvPr id="227" name="Google Shape;227;p17"/>
          <p:cNvSpPr txBox="1"/>
          <p:nvPr/>
        </p:nvSpPr>
        <p:spPr>
          <a:xfrm>
            <a:off x="861391" y="4679353"/>
            <a:ext cx="8122519"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B050"/>
                </a:solidFill>
                <a:latin typeface="Calibri"/>
                <a:ea typeface="Calibri"/>
                <a:cs typeface="Calibri"/>
                <a:sym typeface="Calibri"/>
              </a:rPr>
              <a:t>Sustainable building materials</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1" i="0" u="none" strike="noStrike">
                <a:solidFill>
                  <a:srgbClr val="000000"/>
                </a:solidFill>
                <a:latin typeface="Calibri"/>
                <a:ea typeface="Calibri"/>
                <a:cs typeface="Calibri"/>
                <a:sym typeface="Calibri"/>
              </a:rPr>
              <a:t>Steel</a:t>
            </a:r>
            <a:endParaRPr sz="2000">
              <a:solidFill>
                <a:schemeClr val="dk1"/>
              </a:solidFill>
              <a:latin typeface="Calibri"/>
              <a:ea typeface="Calibri"/>
              <a:cs typeface="Calibri"/>
              <a:sym typeface="Calibri"/>
            </a:endParaRPr>
          </a:p>
        </p:txBody>
      </p:sp>
      <p:sp>
        <p:nvSpPr>
          <p:cNvPr id="228" name="Google Shape;228;p17"/>
          <p:cNvSpPr txBox="1"/>
          <p:nvPr/>
        </p:nvSpPr>
        <p:spPr>
          <a:xfrm>
            <a:off x="9601200" y="1845526"/>
            <a:ext cx="7117909"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Recycled wood</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17"/>
          <p:cNvSpPr txBox="1"/>
          <p:nvPr/>
        </p:nvSpPr>
        <p:spPr>
          <a:xfrm>
            <a:off x="9617765" y="5905500"/>
            <a:ext cx="59436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Lime mortar</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8"/>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35" name="Google Shape;235;p18"/>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Low footprint building materials</a:t>
            </a:r>
            <a:endParaRPr sz="2400" b="0">
              <a:solidFill>
                <a:schemeClr val="dk1"/>
              </a:solidFill>
              <a:latin typeface="Calibri"/>
              <a:ea typeface="Calibri"/>
              <a:cs typeface="Calibri"/>
              <a:sym typeface="Calibri"/>
            </a:endParaRPr>
          </a:p>
        </p:txBody>
      </p:sp>
      <p:sp>
        <p:nvSpPr>
          <p:cNvPr id="236" name="Google Shape;236;p18"/>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37" name="Google Shape;237;p18"/>
          <p:cNvSpPr txBox="1"/>
          <p:nvPr/>
        </p:nvSpPr>
        <p:spPr>
          <a:xfrm>
            <a:off x="864704" y="4763836"/>
            <a:ext cx="8122519"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B050"/>
                </a:solidFill>
                <a:latin typeface="Calibri"/>
                <a:ea typeface="Calibri"/>
                <a:cs typeface="Calibri"/>
                <a:sym typeface="Calibri"/>
              </a:rPr>
              <a:t>Insulation materials</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1" i="0" u="none" strike="noStrike">
                <a:solidFill>
                  <a:srgbClr val="000000"/>
                </a:solidFill>
                <a:latin typeface="Calibri"/>
                <a:ea typeface="Calibri"/>
                <a:cs typeface="Calibri"/>
                <a:sym typeface="Calibri"/>
              </a:rPr>
              <a:t>Cork</a:t>
            </a:r>
            <a:endParaRPr sz="2000">
              <a:solidFill>
                <a:schemeClr val="dk1"/>
              </a:solidFill>
              <a:latin typeface="Calibri"/>
              <a:ea typeface="Calibri"/>
              <a:cs typeface="Calibri"/>
              <a:sym typeface="Calibri"/>
            </a:endParaRPr>
          </a:p>
        </p:txBody>
      </p:sp>
      <p:pic>
        <p:nvPicPr>
          <p:cNvPr id="238" name="Google Shape;238;p18"/>
          <p:cNvPicPr preferRelativeResize="0"/>
          <p:nvPr/>
        </p:nvPicPr>
        <p:blipFill rotWithShape="1">
          <a:blip r:embed="rId3">
            <a:alphaModFix/>
          </a:blip>
          <a:srcRect/>
          <a:stretch/>
        </p:blipFill>
        <p:spPr>
          <a:xfrm>
            <a:off x="4419600" y="5524500"/>
            <a:ext cx="5761705" cy="3387284"/>
          </a:xfrm>
          <a:prstGeom prst="rect">
            <a:avLst/>
          </a:prstGeom>
          <a:noFill/>
          <a:ln>
            <a:noFill/>
          </a:ln>
        </p:spPr>
      </p:pic>
      <p:sp>
        <p:nvSpPr>
          <p:cNvPr id="239" name="Google Shape;239;p18"/>
          <p:cNvSpPr txBox="1"/>
          <p:nvPr/>
        </p:nvSpPr>
        <p:spPr>
          <a:xfrm>
            <a:off x="844827" y="5625610"/>
            <a:ext cx="4793973"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Cork, obtained from the bark of the cork oak (</a:t>
            </a:r>
            <a:r>
              <a:rPr lang="en-US" sz="2000" b="0" i="1" u="none" strike="noStrike">
                <a:solidFill>
                  <a:srgbClr val="000000"/>
                </a:solidFill>
                <a:latin typeface="Calibri"/>
                <a:ea typeface="Calibri"/>
                <a:cs typeface="Calibri"/>
                <a:sym typeface="Calibri"/>
              </a:rPr>
              <a:t>Quercus suber),</a:t>
            </a:r>
            <a:r>
              <a:rPr lang="en-US" sz="2000" b="0" i="0" u="none" strike="noStrike">
                <a:solidFill>
                  <a:srgbClr val="000000"/>
                </a:solidFill>
                <a:latin typeface="Calibri"/>
                <a:ea typeface="Calibri"/>
                <a:cs typeface="Calibri"/>
                <a:sym typeface="Calibri"/>
              </a:rPr>
              <a:t> is a renewable material with excellent thermal and acoustic insulation properties. However, it is a scarce resource as it can only be harvested when the tree has reached a certain maturity (25 to 30 years) and every 9 years. Its higher cost can be a disadvantage, but the benefits in terms of energy efficiency and sustainability are significant.</a:t>
            </a:r>
            <a:endParaRPr sz="1800">
              <a:solidFill>
                <a:schemeClr val="dk1"/>
              </a:solidFill>
              <a:latin typeface="Calibri"/>
              <a:ea typeface="Calibri"/>
              <a:cs typeface="Calibri"/>
              <a:sym typeface="Calibri"/>
            </a:endParaRPr>
          </a:p>
        </p:txBody>
      </p:sp>
      <p:sp>
        <p:nvSpPr>
          <p:cNvPr id="240" name="Google Shape;240;p18"/>
          <p:cNvSpPr txBox="1"/>
          <p:nvPr/>
        </p:nvSpPr>
        <p:spPr>
          <a:xfrm>
            <a:off x="9753600" y="1759863"/>
            <a:ext cx="7391400"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Rock wool</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0" i="0" u="none" strike="noStrike">
                <a:solidFill>
                  <a:srgbClr val="000000"/>
                </a:solidFill>
                <a:latin typeface="Calibri"/>
                <a:ea typeface="Calibri"/>
                <a:cs typeface="Calibri"/>
                <a:sym typeface="Calibri"/>
              </a:rPr>
              <a:t>Rock wool, made from basalt rock, is one of the most effective options for thermal and acoustic insulation. It is durable, vibration resistant and non-carcinogenic. However, its installation can be complex and requires the use of qualified professionals.</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1" i="0" u="none" strike="noStrike">
                <a:solidFill>
                  <a:srgbClr val="000000"/>
                </a:solidFill>
                <a:latin typeface="Calibri"/>
                <a:ea typeface="Calibri"/>
                <a:cs typeface="Calibri"/>
                <a:sym typeface="Calibri"/>
              </a:rPr>
              <a:t>Thermal bricks</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0" i="0" u="none" strike="noStrike">
                <a:solidFill>
                  <a:srgbClr val="000000"/>
                </a:solidFill>
                <a:latin typeface="Calibri"/>
                <a:ea typeface="Calibri"/>
                <a:cs typeface="Calibri"/>
                <a:sym typeface="Calibri"/>
              </a:rPr>
              <a:t>Thermal bricks are more porous, allowing better regulation of internal temperature. Made from materials such as raw earth or ash, these bricks can be recycled or reused at the end of a building's life cycle.</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41" name="Google Shape;241;p18"/>
          <p:cNvSpPr txBox="1"/>
          <p:nvPr/>
        </p:nvSpPr>
        <p:spPr>
          <a:xfrm>
            <a:off x="9753600" y="5625610"/>
            <a:ext cx="7239000"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B050"/>
                </a:solidFill>
                <a:latin typeface="Calibri"/>
                <a:ea typeface="Calibri"/>
                <a:cs typeface="Calibri"/>
                <a:sym typeface="Calibri"/>
              </a:rPr>
              <a:t>Considering the life cycle</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r>
              <a:rPr lang="en-US" sz="2000" b="0" i="0" u="none" strike="noStrike">
                <a:solidFill>
                  <a:srgbClr val="000000"/>
                </a:solidFill>
                <a:latin typeface="Calibri"/>
                <a:ea typeface="Calibri"/>
                <a:cs typeface="Calibri"/>
                <a:sym typeface="Calibri"/>
              </a:rPr>
              <a:t>When choosing sustainable building materials, it's crucial to consider what happens at the end of their useful life. Recyclable or biodegradable materials, such as steel and wood, have an advantage over those that end up in landfill. Integrating the concept of the life cycle into the choice of materials contributes to greener and more responsible construction.</a:t>
            </a:r>
            <a:endParaRPr sz="2000" b="0">
              <a:solidFill>
                <a:schemeClr val="dk1"/>
              </a:solidFill>
              <a:latin typeface="Calibri"/>
              <a:ea typeface="Calibri"/>
              <a:cs typeface="Calibri"/>
              <a:sym typeface="Calibri"/>
            </a:endParaRPr>
          </a:p>
          <a:p>
            <a:pPr marL="0" marR="0" lvl="0" indent="0" algn="l" rtl="0">
              <a:spcBef>
                <a:spcPts val="12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42" name="Google Shape;242;p18"/>
          <p:cNvSpPr txBox="1"/>
          <p:nvPr/>
        </p:nvSpPr>
        <p:spPr>
          <a:xfrm>
            <a:off x="8413473" y="8592471"/>
            <a:ext cx="16002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a:solidFill>
                  <a:srgbClr val="222222"/>
                </a:solidFill>
                <a:latin typeface="Calibri"/>
                <a:ea typeface="Calibri"/>
                <a:cs typeface="Calibri"/>
                <a:sym typeface="Calibri"/>
              </a:rPr>
              <a:t>Cork insulation</a:t>
            </a:r>
            <a:endParaRPr sz="1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9"/>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48" name="Google Shape;248;p19"/>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Innovative technologies</a:t>
            </a:r>
            <a:endParaRPr sz="2400" b="0">
              <a:solidFill>
                <a:schemeClr val="dk1"/>
              </a:solidFill>
              <a:latin typeface="Calibri"/>
              <a:ea typeface="Calibri"/>
              <a:cs typeface="Calibri"/>
              <a:sym typeface="Calibri"/>
            </a:endParaRPr>
          </a:p>
        </p:txBody>
      </p:sp>
      <p:sp>
        <p:nvSpPr>
          <p:cNvPr id="249" name="Google Shape;249;p19"/>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50" name="Google Shape;250;p19"/>
          <p:cNvSpPr txBox="1"/>
          <p:nvPr/>
        </p:nvSpPr>
        <p:spPr>
          <a:xfrm>
            <a:off x="838200" y="4585065"/>
            <a:ext cx="104394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When you are planning to build or buy a home, it is important to consider innovative technologies that can improve the comfort, efficiency, and sustainability of the property. Here are some of the key technologies to consider.</a:t>
            </a:r>
            <a:endParaRPr sz="2000">
              <a:solidFill>
                <a:schemeClr val="dk1"/>
              </a:solidFill>
              <a:latin typeface="Calibri"/>
              <a:ea typeface="Calibri"/>
              <a:cs typeface="Calibri"/>
              <a:sym typeface="Calibri"/>
            </a:endParaRPr>
          </a:p>
        </p:txBody>
      </p:sp>
      <p:sp>
        <p:nvSpPr>
          <p:cNvPr id="251" name="Google Shape;251;p19"/>
          <p:cNvSpPr txBox="1"/>
          <p:nvPr/>
        </p:nvSpPr>
        <p:spPr>
          <a:xfrm>
            <a:off x="838200" y="6261437"/>
            <a:ext cx="1075574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Control and monitor the use of energy in buildings, automatically adjusting lighting, heating, cooling, and ventilation based on occupancy and weather conditions. This optimizes energy efficiency and reduces energy waste.</a:t>
            </a:r>
            <a:endParaRPr sz="1800">
              <a:solidFill>
                <a:schemeClr val="dk1"/>
              </a:solidFill>
              <a:latin typeface="Calibri"/>
              <a:ea typeface="Calibri"/>
              <a:cs typeface="Calibri"/>
              <a:sym typeface="Calibri"/>
            </a:endParaRPr>
          </a:p>
        </p:txBody>
      </p:sp>
      <p:pic>
        <p:nvPicPr>
          <p:cNvPr id="252" name="Google Shape;252;p19"/>
          <p:cNvPicPr preferRelativeResize="0"/>
          <p:nvPr/>
        </p:nvPicPr>
        <p:blipFill rotWithShape="1">
          <a:blip r:embed="rId3">
            <a:alphaModFix/>
          </a:blip>
          <a:srcRect/>
          <a:stretch/>
        </p:blipFill>
        <p:spPr>
          <a:xfrm>
            <a:off x="11905794" y="1866900"/>
            <a:ext cx="5282449" cy="5494454"/>
          </a:xfrm>
          <a:prstGeom prst="rect">
            <a:avLst/>
          </a:prstGeom>
          <a:noFill/>
          <a:ln>
            <a:noFill/>
          </a:ln>
        </p:spPr>
      </p:pic>
      <p:sp>
        <p:nvSpPr>
          <p:cNvPr id="253" name="Google Shape;253;p19"/>
          <p:cNvSpPr txBox="1"/>
          <p:nvPr/>
        </p:nvSpPr>
        <p:spPr>
          <a:xfrm>
            <a:off x="857250" y="5894188"/>
            <a:ext cx="56959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Building Management Systems</a:t>
            </a:r>
            <a:endParaRPr sz="2000" b="0">
              <a:solidFill>
                <a:schemeClr val="dk1"/>
              </a:solidFill>
              <a:latin typeface="Calibri"/>
              <a:ea typeface="Calibri"/>
              <a:cs typeface="Calibri"/>
              <a:sym typeface="Calibri"/>
            </a:endParaRPr>
          </a:p>
        </p:txBody>
      </p:sp>
      <p:sp>
        <p:nvSpPr>
          <p:cNvPr id="254" name="Google Shape;254;p19"/>
          <p:cNvSpPr txBox="1"/>
          <p:nvPr/>
        </p:nvSpPr>
        <p:spPr>
          <a:xfrm>
            <a:off x="857250" y="7437554"/>
            <a:ext cx="50292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LED Lamps</a:t>
            </a:r>
            <a:endParaRPr sz="2000" b="0">
              <a:solidFill>
                <a:schemeClr val="dk1"/>
              </a:solidFill>
              <a:latin typeface="Calibri"/>
              <a:ea typeface="Calibri"/>
              <a:cs typeface="Calibri"/>
              <a:sym typeface="Calibri"/>
            </a:endParaRPr>
          </a:p>
        </p:txBody>
      </p:sp>
      <p:sp>
        <p:nvSpPr>
          <p:cNvPr id="255" name="Google Shape;255;p19"/>
          <p:cNvSpPr txBox="1"/>
          <p:nvPr/>
        </p:nvSpPr>
        <p:spPr>
          <a:xfrm>
            <a:off x="808382" y="7813238"/>
            <a:ext cx="12983818"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Light Emitting Diode (LED) lamps are highly efficient, using up to 80 per cent less energy and having a much longer life, meaning fewer replacements and lower long-term costs. They also provide more natural lighting and can be adapted to suit diverse needs and decorating styles.</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p:nvPr/>
        </p:nvSpPr>
        <p:spPr>
          <a:xfrm>
            <a:off x="1156063" y="2563879"/>
            <a:ext cx="6172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General Objective</a:t>
            </a:r>
            <a:endParaRPr sz="4000" b="1">
              <a:solidFill>
                <a:srgbClr val="00C415"/>
              </a:solidFill>
              <a:latin typeface="Calibri"/>
              <a:ea typeface="Calibri"/>
              <a:cs typeface="Calibri"/>
              <a:sym typeface="Calibri"/>
            </a:endParaRPr>
          </a:p>
        </p:txBody>
      </p:sp>
      <p:pic>
        <p:nvPicPr>
          <p:cNvPr id="72" name="Google Shape;72;p2"/>
          <p:cNvPicPr preferRelativeResize="0"/>
          <p:nvPr/>
        </p:nvPicPr>
        <p:blipFill rotWithShape="1">
          <a:blip r:embed="rId3">
            <a:alphaModFix/>
          </a:blip>
          <a:srcRect/>
          <a:stretch/>
        </p:blipFill>
        <p:spPr>
          <a:xfrm>
            <a:off x="689240" y="4988447"/>
            <a:ext cx="443371" cy="459853"/>
          </a:xfrm>
          <a:prstGeom prst="rect">
            <a:avLst/>
          </a:prstGeom>
          <a:noFill/>
          <a:ln>
            <a:noFill/>
          </a:ln>
        </p:spPr>
      </p:pic>
      <p:pic>
        <p:nvPicPr>
          <p:cNvPr id="73" name="Google Shape;73;p2"/>
          <p:cNvPicPr preferRelativeResize="0"/>
          <p:nvPr/>
        </p:nvPicPr>
        <p:blipFill rotWithShape="1">
          <a:blip r:embed="rId3">
            <a:alphaModFix/>
          </a:blip>
          <a:srcRect/>
          <a:stretch/>
        </p:blipFill>
        <p:spPr>
          <a:xfrm>
            <a:off x="689240" y="6438900"/>
            <a:ext cx="443371" cy="459853"/>
          </a:xfrm>
          <a:prstGeom prst="rect">
            <a:avLst/>
          </a:prstGeom>
          <a:noFill/>
          <a:ln>
            <a:noFill/>
          </a:ln>
        </p:spPr>
      </p:pic>
      <p:pic>
        <p:nvPicPr>
          <p:cNvPr id="74" name="Google Shape;74;p2"/>
          <p:cNvPicPr preferRelativeResize="0"/>
          <p:nvPr/>
        </p:nvPicPr>
        <p:blipFill rotWithShape="1">
          <a:blip r:embed="rId3">
            <a:alphaModFix/>
          </a:blip>
          <a:srcRect/>
          <a:stretch/>
        </p:blipFill>
        <p:spPr>
          <a:xfrm>
            <a:off x="689240" y="7962900"/>
            <a:ext cx="443371" cy="459853"/>
          </a:xfrm>
          <a:prstGeom prst="rect">
            <a:avLst/>
          </a:prstGeom>
          <a:noFill/>
          <a:ln>
            <a:noFill/>
          </a:ln>
        </p:spPr>
      </p:pic>
      <p:sp>
        <p:nvSpPr>
          <p:cNvPr id="75" name="Google Shape;75;p2"/>
          <p:cNvSpPr txBox="1"/>
          <p:nvPr/>
        </p:nvSpPr>
        <p:spPr>
          <a:xfrm>
            <a:off x="1176724" y="3245703"/>
            <a:ext cx="1292027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000000"/>
                </a:solidFill>
                <a:latin typeface="Calibri"/>
                <a:ea typeface="Calibri"/>
                <a:cs typeface="Calibri"/>
                <a:sym typeface="Calibri"/>
              </a:rPr>
              <a:t>Empowering citizens with knowledge that enables them to become aware</a:t>
            </a:r>
            <a:r>
              <a:rPr lang="en-US" sz="2400">
                <a:solidFill>
                  <a:schemeClr val="dk1"/>
                </a:solidFill>
                <a:latin typeface="Calibri"/>
                <a:ea typeface="Calibri"/>
                <a:cs typeface="Calibri"/>
                <a:sym typeface="Calibri"/>
              </a:rPr>
              <a:t> </a:t>
            </a:r>
            <a:r>
              <a:rPr lang="en-US" sz="2400" b="0" i="0" u="none" strike="noStrike">
                <a:solidFill>
                  <a:srgbClr val="000000"/>
                </a:solidFill>
                <a:latin typeface="Calibri"/>
                <a:ea typeface="Calibri"/>
                <a:cs typeface="Calibri"/>
                <a:sym typeface="Calibri"/>
              </a:rPr>
              <a:t>of urban ecology problems and take active action to protect the</a:t>
            </a:r>
            <a:r>
              <a:rPr lang="en-US" sz="2400">
                <a:solidFill>
                  <a:schemeClr val="dk1"/>
                </a:solidFill>
                <a:latin typeface="Calibri"/>
                <a:ea typeface="Calibri"/>
                <a:cs typeface="Calibri"/>
                <a:sym typeface="Calibri"/>
              </a:rPr>
              <a:t> </a:t>
            </a:r>
            <a:r>
              <a:rPr lang="en-US" sz="2400" b="0" i="0" u="none" strike="noStrike">
                <a:solidFill>
                  <a:srgbClr val="000000"/>
                </a:solidFill>
                <a:latin typeface="Calibri"/>
                <a:ea typeface="Calibri"/>
                <a:cs typeface="Calibri"/>
                <a:sym typeface="Calibri"/>
              </a:rPr>
              <a:t>environment and improve living conditions.</a:t>
            </a:r>
            <a:endParaRPr sz="2400">
              <a:solidFill>
                <a:schemeClr val="dk1"/>
              </a:solidFill>
              <a:latin typeface="Calibri"/>
              <a:ea typeface="Calibri"/>
              <a:cs typeface="Calibri"/>
              <a:sym typeface="Calibri"/>
            </a:endParaRPr>
          </a:p>
        </p:txBody>
      </p:sp>
      <p:sp>
        <p:nvSpPr>
          <p:cNvPr id="76" name="Google Shape;76;p2"/>
          <p:cNvSpPr txBox="1"/>
          <p:nvPr/>
        </p:nvSpPr>
        <p:spPr>
          <a:xfrm>
            <a:off x="1176724" y="4912138"/>
            <a:ext cx="16215089" cy="3775837"/>
          </a:xfrm>
          <a:prstGeom prst="rect">
            <a:avLst/>
          </a:prstGeom>
          <a:noFill/>
          <a:ln>
            <a:noFill/>
          </a:ln>
        </p:spPr>
        <p:txBody>
          <a:bodyPr spcFirstLastPara="1" wrap="square" lIns="91425" tIns="36000" rIns="91425" bIns="45700" anchor="t" anchorCtr="0">
            <a:spAutoFit/>
          </a:bodyPr>
          <a:lstStyle/>
          <a:p>
            <a:pPr marL="0" marR="0" lvl="0" indent="0" algn="l" rtl="0">
              <a:spcBef>
                <a:spcPts val="0"/>
              </a:spcBef>
              <a:spcAft>
                <a:spcPts val="0"/>
              </a:spcAft>
              <a:buNone/>
            </a:pPr>
            <a:r>
              <a:rPr lang="en-US" sz="2400" b="0" i="0" u="none" strike="noStrike">
                <a:solidFill>
                  <a:srgbClr val="000000"/>
                </a:solidFill>
                <a:latin typeface="Calibri"/>
                <a:ea typeface="Calibri"/>
                <a:cs typeface="Calibri"/>
                <a:sym typeface="Calibri"/>
              </a:rPr>
              <a:t>Explaining the city ecosystem, in its main components</a:t>
            </a:r>
            <a:endParaRPr/>
          </a:p>
          <a:p>
            <a:pPr marL="0" marR="0" lvl="0" indent="0" algn="l" rtl="0">
              <a:spcBef>
                <a:spcPts val="0"/>
              </a:spcBef>
              <a:spcAft>
                <a:spcPts val="0"/>
              </a:spcAft>
              <a:buNone/>
            </a:pPr>
            <a:br>
              <a:rPr lang="en-US" sz="2400">
                <a:solidFill>
                  <a:schemeClr val="dk1"/>
                </a:solidFill>
                <a:highlight>
                  <a:srgbClr val="FFFF00"/>
                </a:highlight>
                <a:latin typeface="Calibri"/>
                <a:ea typeface="Calibri"/>
                <a:cs typeface="Calibri"/>
                <a:sym typeface="Calibri"/>
              </a:rPr>
            </a:br>
            <a:r>
              <a:rPr lang="en-US" sz="2400" b="0" i="0" u="none" strike="noStrike">
                <a:solidFill>
                  <a:srgbClr val="000000"/>
                </a:solidFill>
                <a:latin typeface="Calibri"/>
                <a:ea typeface="Calibri"/>
                <a:cs typeface="Calibri"/>
                <a:sym typeface="Calibri"/>
              </a:rPr>
              <a:t>Describing the environmental impacts associated with architecture and</a:t>
            </a:r>
            <a:r>
              <a:rPr lang="en-US" sz="2400">
                <a:solidFill>
                  <a:schemeClr val="dk1"/>
                </a:solidFill>
                <a:latin typeface="Calibri"/>
                <a:ea typeface="Calibri"/>
                <a:cs typeface="Calibri"/>
                <a:sym typeface="Calibri"/>
              </a:rPr>
              <a:t> </a:t>
            </a:r>
            <a:r>
              <a:rPr lang="en-US" sz="2400" b="0" i="0" u="none" strike="noStrike">
                <a:solidFill>
                  <a:srgbClr val="000000"/>
                </a:solidFill>
                <a:latin typeface="Calibri"/>
                <a:ea typeface="Calibri"/>
                <a:cs typeface="Calibri"/>
                <a:sym typeface="Calibri"/>
              </a:rPr>
              <a:t>construction.</a:t>
            </a:r>
            <a:endParaRPr sz="2400" b="0">
              <a:solidFill>
                <a:schemeClr val="dk1"/>
              </a:solidFill>
              <a:latin typeface="Calibri"/>
              <a:ea typeface="Calibri"/>
              <a:cs typeface="Calibri"/>
              <a:sym typeface="Calibri"/>
            </a:endParaRPr>
          </a:p>
          <a:p>
            <a:pPr marL="0" marR="0" lvl="0" indent="0" algn="l" rtl="0">
              <a:spcBef>
                <a:spcPts val="0"/>
              </a:spcBef>
              <a:spcAft>
                <a:spcPts val="0"/>
              </a:spcAft>
              <a:buNone/>
            </a:pPr>
            <a:br>
              <a:rPr lang="en-US" sz="2400">
                <a:solidFill>
                  <a:schemeClr val="dk1"/>
                </a:solidFill>
                <a:latin typeface="Calibri"/>
                <a:ea typeface="Calibri"/>
                <a:cs typeface="Calibri"/>
                <a:sym typeface="Calibri"/>
              </a:rPr>
            </a:br>
            <a:r>
              <a:rPr lang="en-US" sz="2400" b="0" i="0" u="none" strike="noStrike">
                <a:solidFill>
                  <a:srgbClr val="000000"/>
                </a:solidFill>
                <a:latin typeface="Calibri"/>
                <a:ea typeface="Calibri"/>
                <a:cs typeface="Calibri"/>
                <a:sym typeface="Calibri"/>
              </a:rPr>
              <a:t>Analysing transportation systems in cities and metropolitan areas.</a:t>
            </a:r>
            <a:br>
              <a:rPr lang="en-US" sz="2400">
                <a:solidFill>
                  <a:schemeClr val="dk1"/>
                </a:solidFill>
                <a:highlight>
                  <a:srgbClr val="FFFF00"/>
                </a:highlight>
                <a:latin typeface="Calibri"/>
                <a:ea typeface="Calibri"/>
                <a:cs typeface="Calibri"/>
                <a:sym typeface="Calibri"/>
              </a:rPr>
            </a:br>
            <a:endParaRPr sz="2400">
              <a:solidFill>
                <a:schemeClr val="dk1"/>
              </a:solidFill>
              <a:highlight>
                <a:srgbClr val="FFFF00"/>
              </a:highlight>
              <a:latin typeface="Calibri"/>
              <a:ea typeface="Calibri"/>
              <a:cs typeface="Calibri"/>
              <a:sym typeface="Calibri"/>
            </a:endParaRPr>
          </a:p>
          <a:p>
            <a:pPr marL="0" marR="0" lvl="0" indent="0" algn="l" rtl="0">
              <a:spcBef>
                <a:spcPts val="0"/>
              </a:spcBef>
              <a:spcAft>
                <a:spcPts val="0"/>
              </a:spcAft>
              <a:buNone/>
            </a:pPr>
            <a:r>
              <a:rPr lang="en-US" sz="2400" b="0" i="0" u="none" strike="noStrike">
                <a:solidFill>
                  <a:srgbClr val="000000"/>
                </a:solidFill>
                <a:latin typeface="Calibri"/>
                <a:ea typeface="Calibri"/>
                <a:cs typeface="Calibri"/>
                <a:sym typeface="Calibri"/>
              </a:rPr>
              <a:t>Relating features of the market economy with its impact on cities.</a:t>
            </a:r>
            <a:br>
              <a:rPr lang="en-US" sz="2400">
                <a:solidFill>
                  <a:schemeClr val="dk1"/>
                </a:solidFill>
                <a:highlight>
                  <a:srgbClr val="FFFF00"/>
                </a:highlight>
                <a:latin typeface="Calibri"/>
                <a:ea typeface="Calibri"/>
                <a:cs typeface="Calibri"/>
                <a:sym typeface="Calibri"/>
              </a:rPr>
            </a:br>
            <a:endParaRPr sz="2400">
              <a:solidFill>
                <a:schemeClr val="dk1"/>
              </a:solidFill>
              <a:highlight>
                <a:srgbClr val="FFFF00"/>
              </a:highlight>
              <a:latin typeface="Calibri"/>
              <a:ea typeface="Calibri"/>
              <a:cs typeface="Calibri"/>
              <a:sym typeface="Calibri"/>
            </a:endParaRPr>
          </a:p>
          <a:p>
            <a:pPr marL="0" marR="0" lvl="0" indent="0" algn="l" rtl="0">
              <a:spcBef>
                <a:spcPts val="0"/>
              </a:spcBef>
              <a:spcAft>
                <a:spcPts val="0"/>
              </a:spcAft>
              <a:buNone/>
            </a:pPr>
            <a:r>
              <a:rPr lang="en-US" sz="2400" b="0" i="0" u="none" strike="noStrike">
                <a:solidFill>
                  <a:srgbClr val="000000"/>
                </a:solidFill>
                <a:latin typeface="Calibri"/>
                <a:ea typeface="Calibri"/>
                <a:cs typeface="Calibri"/>
                <a:sym typeface="Calibri"/>
              </a:rPr>
              <a:t>Identifying the possibilities for democratic participation of citizens  in</a:t>
            </a:r>
            <a:r>
              <a:rPr lang="en-US" sz="2400">
                <a:solidFill>
                  <a:schemeClr val="dk1"/>
                </a:solidFill>
                <a:latin typeface="Calibri"/>
                <a:ea typeface="Calibri"/>
                <a:cs typeface="Calibri"/>
                <a:sym typeface="Calibri"/>
              </a:rPr>
              <a:t> </a:t>
            </a:r>
            <a:r>
              <a:rPr lang="en-US" sz="2400" b="0" i="0" u="none" strike="noStrike">
                <a:solidFill>
                  <a:srgbClr val="000000"/>
                </a:solidFill>
                <a:latin typeface="Calibri"/>
                <a:ea typeface="Calibri"/>
                <a:cs typeface="Calibri"/>
                <a:sym typeface="Calibri"/>
              </a:rPr>
              <a:t>the planning </a:t>
            </a:r>
            <a:endParaRPr/>
          </a:p>
          <a:p>
            <a:pPr marL="0" marR="0" lvl="0" indent="0" algn="l" rtl="0">
              <a:spcBef>
                <a:spcPts val="0"/>
              </a:spcBef>
              <a:spcAft>
                <a:spcPts val="0"/>
              </a:spcAft>
              <a:buNone/>
            </a:pPr>
            <a:r>
              <a:rPr lang="en-US" sz="2400" b="0" i="0" u="none" strike="noStrike">
                <a:solidFill>
                  <a:srgbClr val="000000"/>
                </a:solidFill>
                <a:latin typeface="Calibri"/>
                <a:ea typeface="Calibri"/>
                <a:cs typeface="Calibri"/>
                <a:sym typeface="Calibri"/>
              </a:rPr>
              <a:t>and management of cities.</a:t>
            </a:r>
            <a:endParaRPr sz="2400">
              <a:solidFill>
                <a:schemeClr val="dk1"/>
              </a:solidFill>
              <a:highlight>
                <a:srgbClr val="FFFF00"/>
              </a:highlight>
              <a:latin typeface="Calibri"/>
              <a:ea typeface="Calibri"/>
              <a:cs typeface="Calibri"/>
              <a:sym typeface="Calibri"/>
            </a:endParaRPr>
          </a:p>
        </p:txBody>
      </p:sp>
      <p:pic>
        <p:nvPicPr>
          <p:cNvPr id="77" name="Google Shape;77;p2"/>
          <p:cNvPicPr preferRelativeResize="0"/>
          <p:nvPr/>
        </p:nvPicPr>
        <p:blipFill rotWithShape="1">
          <a:blip r:embed="rId3">
            <a:alphaModFix/>
          </a:blip>
          <a:srcRect/>
          <a:stretch/>
        </p:blipFill>
        <p:spPr>
          <a:xfrm>
            <a:off x="689240" y="5750447"/>
            <a:ext cx="443371" cy="459853"/>
          </a:xfrm>
          <a:prstGeom prst="rect">
            <a:avLst/>
          </a:prstGeom>
          <a:noFill/>
          <a:ln>
            <a:noFill/>
          </a:ln>
        </p:spPr>
      </p:pic>
      <p:pic>
        <p:nvPicPr>
          <p:cNvPr id="78" name="Google Shape;78;p2"/>
          <p:cNvPicPr preferRelativeResize="0"/>
          <p:nvPr/>
        </p:nvPicPr>
        <p:blipFill rotWithShape="1">
          <a:blip r:embed="rId3">
            <a:alphaModFix/>
          </a:blip>
          <a:srcRect/>
          <a:stretch/>
        </p:blipFill>
        <p:spPr>
          <a:xfrm>
            <a:off x="689240" y="7200900"/>
            <a:ext cx="443371" cy="459853"/>
          </a:xfrm>
          <a:prstGeom prst="rect">
            <a:avLst/>
          </a:prstGeom>
          <a:noFill/>
          <a:ln>
            <a:noFill/>
          </a:ln>
        </p:spPr>
      </p:pic>
      <p:sp>
        <p:nvSpPr>
          <p:cNvPr id="79" name="Google Shape;79;p2"/>
          <p:cNvSpPr txBox="1"/>
          <p:nvPr/>
        </p:nvSpPr>
        <p:spPr>
          <a:xfrm>
            <a:off x="1181838" y="4130814"/>
            <a:ext cx="415216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Specific Objectives</a:t>
            </a:r>
            <a:endParaRPr sz="4000">
              <a:solidFill>
                <a:srgbClr val="00C415"/>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0"/>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61" name="Google Shape;261;p20"/>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Innovative technologies</a:t>
            </a:r>
            <a:endParaRPr sz="2400" b="0">
              <a:solidFill>
                <a:schemeClr val="dk1"/>
              </a:solidFill>
              <a:latin typeface="Calibri"/>
              <a:ea typeface="Calibri"/>
              <a:cs typeface="Calibri"/>
              <a:sym typeface="Calibri"/>
            </a:endParaRPr>
          </a:p>
        </p:txBody>
      </p:sp>
      <p:sp>
        <p:nvSpPr>
          <p:cNvPr id="262" name="Google Shape;262;p20"/>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63" name="Google Shape;263;p20"/>
          <p:cNvSpPr txBox="1"/>
          <p:nvPr/>
        </p:nvSpPr>
        <p:spPr>
          <a:xfrm>
            <a:off x="854765" y="5202823"/>
            <a:ext cx="813683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Installing motion sensors that switch lights on or off depending on the presence or absence of people in passageways such as corridors, garages, and bathrooms, prevents lights from being switched on unnecessarily. This saves energy and increases comfort and safety, especially in hard-to-reach areas. In addition, intelligent lighting systems can be programmed to adjust light levels according to the time of day, optimizing comfort and savings.</a:t>
            </a:r>
            <a:endParaRPr sz="2000" b="0">
              <a:solidFill>
                <a:schemeClr val="dk1"/>
              </a:solidFill>
              <a:latin typeface="Calibri"/>
              <a:ea typeface="Calibri"/>
              <a:cs typeface="Calibri"/>
              <a:sym typeface="Calibri"/>
            </a:endParaRPr>
          </a:p>
        </p:txBody>
      </p:sp>
      <p:sp>
        <p:nvSpPr>
          <p:cNvPr id="264" name="Google Shape;264;p20"/>
          <p:cNvSpPr txBox="1"/>
          <p:nvPr/>
        </p:nvSpPr>
        <p:spPr>
          <a:xfrm>
            <a:off x="9829800" y="6057662"/>
            <a:ext cx="7298635"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Easy-to-install systems are available to collect and store rainwater for domestic use. The collected water can be used to water the garden, wash the car or even flush the toilet, reducing the use of potable water and providing a sustainable alternative.</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20"/>
          <p:cNvSpPr txBox="1"/>
          <p:nvPr/>
        </p:nvSpPr>
        <p:spPr>
          <a:xfrm>
            <a:off x="9829800" y="5657552"/>
            <a:ext cx="70942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Rainwater harvesting systems</a:t>
            </a:r>
            <a:endParaRPr sz="1800">
              <a:solidFill>
                <a:schemeClr val="dk1"/>
              </a:solidFill>
              <a:latin typeface="Calibri"/>
              <a:ea typeface="Calibri"/>
              <a:cs typeface="Calibri"/>
              <a:sym typeface="Calibri"/>
            </a:endParaRPr>
          </a:p>
        </p:txBody>
      </p:sp>
      <p:sp>
        <p:nvSpPr>
          <p:cNvPr id="266" name="Google Shape;266;p20"/>
          <p:cNvSpPr txBox="1"/>
          <p:nvPr/>
        </p:nvSpPr>
        <p:spPr>
          <a:xfrm>
            <a:off x="9829800" y="3791010"/>
            <a:ext cx="7397391"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There are several types of power sockets that allow you to remotely and temporally control the appliances connected to them, and to programme switching off household appliances and devices that use energy even in standby mode, such as televisions, computers and chargers.</a:t>
            </a:r>
            <a:endParaRPr sz="1800">
              <a:solidFill>
                <a:schemeClr val="dk1"/>
              </a:solidFill>
              <a:latin typeface="Calibri"/>
              <a:ea typeface="Calibri"/>
              <a:cs typeface="Calibri"/>
              <a:sym typeface="Calibri"/>
            </a:endParaRPr>
          </a:p>
        </p:txBody>
      </p:sp>
      <p:sp>
        <p:nvSpPr>
          <p:cNvPr id="267" name="Google Shape;267;p20"/>
          <p:cNvSpPr txBox="1"/>
          <p:nvPr/>
        </p:nvSpPr>
        <p:spPr>
          <a:xfrm>
            <a:off x="9829800" y="3390900"/>
            <a:ext cx="47850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Smart sockets</a:t>
            </a:r>
            <a:endParaRPr sz="1800">
              <a:solidFill>
                <a:schemeClr val="dk1"/>
              </a:solidFill>
              <a:latin typeface="Calibri"/>
              <a:ea typeface="Calibri"/>
              <a:cs typeface="Calibri"/>
              <a:sym typeface="Calibri"/>
            </a:endParaRPr>
          </a:p>
        </p:txBody>
      </p:sp>
      <p:sp>
        <p:nvSpPr>
          <p:cNvPr id="268" name="Google Shape;268;p20"/>
          <p:cNvSpPr txBox="1"/>
          <p:nvPr/>
        </p:nvSpPr>
        <p:spPr>
          <a:xfrm>
            <a:off x="871330" y="7785437"/>
            <a:ext cx="789167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By installing a battery, the energy generated by photovoltaic panels during the day can be stored for night use. This maximizes the use of solar energy and reduces dependence on the grid. </a:t>
            </a:r>
            <a:endParaRPr sz="1800">
              <a:solidFill>
                <a:schemeClr val="dk1"/>
              </a:solidFill>
              <a:latin typeface="Calibri"/>
              <a:ea typeface="Calibri"/>
              <a:cs typeface="Calibri"/>
              <a:sym typeface="Calibri"/>
            </a:endParaRPr>
          </a:p>
        </p:txBody>
      </p:sp>
      <p:sp>
        <p:nvSpPr>
          <p:cNvPr id="269" name="Google Shape;269;p20"/>
          <p:cNvSpPr txBox="1"/>
          <p:nvPr/>
        </p:nvSpPr>
        <p:spPr>
          <a:xfrm>
            <a:off x="871330" y="7353300"/>
            <a:ext cx="44792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Energy storage systems</a:t>
            </a:r>
            <a:endParaRPr sz="1800">
              <a:solidFill>
                <a:schemeClr val="dk1"/>
              </a:solidFill>
              <a:latin typeface="Calibri"/>
              <a:ea typeface="Calibri"/>
              <a:cs typeface="Calibri"/>
              <a:sym typeface="Calibri"/>
            </a:endParaRPr>
          </a:p>
        </p:txBody>
      </p:sp>
      <p:sp>
        <p:nvSpPr>
          <p:cNvPr id="270" name="Google Shape;270;p20"/>
          <p:cNvSpPr txBox="1"/>
          <p:nvPr/>
        </p:nvSpPr>
        <p:spPr>
          <a:xfrm>
            <a:off x="838200" y="4762500"/>
            <a:ext cx="52578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Motion sensors lighting</a:t>
            </a:r>
            <a:endParaRPr sz="1800">
              <a:solidFill>
                <a:schemeClr val="dk1"/>
              </a:solidFill>
              <a:latin typeface="Calibri"/>
              <a:ea typeface="Calibri"/>
              <a:cs typeface="Calibri"/>
              <a:sym typeface="Calibri"/>
            </a:endParaRPr>
          </a:p>
        </p:txBody>
      </p:sp>
      <p:sp>
        <p:nvSpPr>
          <p:cNvPr id="271" name="Google Shape;271;p20"/>
          <p:cNvSpPr txBox="1"/>
          <p:nvPr/>
        </p:nvSpPr>
        <p:spPr>
          <a:xfrm>
            <a:off x="9829800" y="2324100"/>
            <a:ext cx="709429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For outdoor lighting, there is a wide range of LED lights with integrated batteries and solar panels.</a:t>
            </a:r>
            <a:endParaRPr sz="2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Helvetica Neue"/>
              <a:ea typeface="Helvetica Neue"/>
              <a:cs typeface="Helvetica Neue"/>
              <a:sym typeface="Helvetica Neue"/>
            </a:endParaRPr>
          </a:p>
        </p:txBody>
      </p:sp>
      <p:sp>
        <p:nvSpPr>
          <p:cNvPr id="277" name="Google Shape;277;p21"/>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1800">
              <a:solidFill>
                <a:schemeClr val="dk1"/>
              </a:solidFill>
              <a:latin typeface="Calibri"/>
              <a:ea typeface="Calibri"/>
              <a:cs typeface="Calibri"/>
              <a:sym typeface="Calibri"/>
            </a:endParaRPr>
          </a:p>
        </p:txBody>
      </p:sp>
      <p:sp>
        <p:nvSpPr>
          <p:cNvPr id="278" name="Google Shape;278;p21"/>
          <p:cNvSpPr txBox="1"/>
          <p:nvPr/>
        </p:nvSpPr>
        <p:spPr>
          <a:xfrm>
            <a:off x="914400" y="3682459"/>
            <a:ext cx="5791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Do’s and don’ts</a:t>
            </a:r>
            <a:r>
              <a:rPr lang="en-US" sz="2400" b="1">
                <a:solidFill>
                  <a:schemeClr val="dk1"/>
                </a:solidFill>
                <a:latin typeface="Helvetica Neue"/>
                <a:ea typeface="Helvetica Neue"/>
                <a:cs typeface="Helvetica Neue"/>
                <a:sym typeface="Helvetica Neue"/>
              </a:rPr>
              <a:t> </a:t>
            </a:r>
            <a:endParaRPr/>
          </a:p>
        </p:txBody>
      </p:sp>
      <p:pic>
        <p:nvPicPr>
          <p:cNvPr id="279" name="Google Shape;279;p21"/>
          <p:cNvPicPr preferRelativeResize="0"/>
          <p:nvPr/>
        </p:nvPicPr>
        <p:blipFill rotWithShape="1">
          <a:blip r:embed="rId3">
            <a:alphaModFix/>
          </a:blip>
          <a:srcRect/>
          <a:stretch/>
        </p:blipFill>
        <p:spPr>
          <a:xfrm>
            <a:off x="12874335" y="4238467"/>
            <a:ext cx="1819529" cy="1047896"/>
          </a:xfrm>
          <a:prstGeom prst="rect">
            <a:avLst/>
          </a:prstGeom>
          <a:noFill/>
          <a:ln>
            <a:noFill/>
          </a:ln>
        </p:spPr>
      </p:pic>
      <p:pic>
        <p:nvPicPr>
          <p:cNvPr id="280" name="Google Shape;280;p21"/>
          <p:cNvPicPr preferRelativeResize="0"/>
          <p:nvPr/>
        </p:nvPicPr>
        <p:blipFill rotWithShape="1">
          <a:blip r:embed="rId4">
            <a:alphaModFix/>
          </a:blip>
          <a:srcRect/>
          <a:stretch/>
        </p:blipFill>
        <p:spPr>
          <a:xfrm>
            <a:off x="4333778" y="4152730"/>
            <a:ext cx="1390844" cy="1219370"/>
          </a:xfrm>
          <a:prstGeom prst="rect">
            <a:avLst/>
          </a:prstGeom>
          <a:noFill/>
          <a:ln>
            <a:noFill/>
          </a:ln>
        </p:spPr>
      </p:pic>
      <p:sp>
        <p:nvSpPr>
          <p:cNvPr id="281" name="Google Shape;281;p21"/>
          <p:cNvSpPr txBox="1"/>
          <p:nvPr/>
        </p:nvSpPr>
        <p:spPr>
          <a:xfrm>
            <a:off x="838200" y="5437723"/>
            <a:ext cx="7620000" cy="21441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1. </a:t>
            </a:r>
            <a:r>
              <a:rPr lang="en-US" sz="2000" b="0" i="0" u="none" strike="noStrike">
                <a:solidFill>
                  <a:srgbClr val="000000"/>
                </a:solidFill>
                <a:latin typeface="Calibri"/>
                <a:ea typeface="Calibri"/>
                <a:cs typeface="Calibri"/>
                <a:sym typeface="Calibri"/>
              </a:rPr>
              <a:t>Design buildings that facilitate future adaptations.</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2. </a:t>
            </a:r>
            <a:r>
              <a:rPr lang="en-US" sz="2000" b="0" i="0" u="none" strike="noStrike">
                <a:solidFill>
                  <a:srgbClr val="000000"/>
                </a:solidFill>
                <a:latin typeface="Calibri"/>
                <a:ea typeface="Calibri"/>
                <a:cs typeface="Calibri"/>
                <a:sym typeface="Calibri"/>
              </a:rPr>
              <a:t>Maximize the use of natural light and ventilation.</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3. </a:t>
            </a:r>
            <a:r>
              <a:rPr lang="en-US" sz="2000" b="0" i="0" u="none" strike="noStrike">
                <a:solidFill>
                  <a:srgbClr val="000000"/>
                </a:solidFill>
                <a:latin typeface="Calibri"/>
                <a:ea typeface="Calibri"/>
                <a:cs typeface="Calibri"/>
                <a:sym typeface="Calibri"/>
              </a:rPr>
              <a:t>Use sustainable and recyclable materials</a:t>
            </a:r>
            <a:r>
              <a:rPr lang="en-US" sz="1800" b="0" i="0" u="none" strike="noStrike">
                <a:solidFill>
                  <a:srgbClr val="000000"/>
                </a:solidFill>
                <a:latin typeface="Calibri"/>
                <a:ea typeface="Calibri"/>
                <a:cs typeface="Calibri"/>
                <a:sym typeface="Calibri"/>
              </a:rPr>
              <a:t>.</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4. </a:t>
            </a:r>
            <a:r>
              <a:rPr lang="en-US" sz="2000" b="0" i="0" u="none" strike="noStrike">
                <a:solidFill>
                  <a:srgbClr val="000000"/>
                </a:solidFill>
                <a:latin typeface="Calibri"/>
                <a:ea typeface="Calibri"/>
                <a:cs typeface="Calibri"/>
                <a:sym typeface="Calibri"/>
              </a:rPr>
              <a:t>Implement water saving systems.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5. </a:t>
            </a:r>
            <a:r>
              <a:rPr lang="en-US" sz="2000" b="0" i="0" u="none" strike="noStrike">
                <a:solidFill>
                  <a:srgbClr val="000000"/>
                </a:solidFill>
                <a:latin typeface="Calibri"/>
                <a:ea typeface="Calibri"/>
                <a:cs typeface="Calibri"/>
                <a:sym typeface="Calibri"/>
              </a:rPr>
              <a:t>Use energy efficient technologies.</a:t>
            </a:r>
            <a:endParaRPr sz="2000" b="0">
              <a:solidFill>
                <a:schemeClr val="dk1"/>
              </a:solidFill>
              <a:latin typeface="Calibri"/>
              <a:ea typeface="Calibri"/>
              <a:cs typeface="Calibri"/>
              <a:sym typeface="Calibri"/>
            </a:endParaRPr>
          </a:p>
        </p:txBody>
      </p:sp>
      <p:sp>
        <p:nvSpPr>
          <p:cNvPr id="282" name="Google Shape;282;p21"/>
          <p:cNvSpPr txBox="1"/>
          <p:nvPr/>
        </p:nvSpPr>
        <p:spPr>
          <a:xfrm>
            <a:off x="9144000" y="5437723"/>
            <a:ext cx="9144000" cy="21441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1. </a:t>
            </a:r>
            <a:r>
              <a:rPr lang="en-US" sz="2000" b="0" i="0" u="none" strike="noStrike">
                <a:solidFill>
                  <a:srgbClr val="000000"/>
                </a:solidFill>
                <a:latin typeface="Calibri"/>
                <a:ea typeface="Calibri"/>
                <a:cs typeface="Calibri"/>
                <a:sym typeface="Calibri"/>
              </a:rPr>
              <a:t>Don't ignore the need for sustainable buildings.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2. </a:t>
            </a:r>
            <a:r>
              <a:rPr lang="en-US" sz="2000" b="0" i="0" u="none" strike="noStrike">
                <a:solidFill>
                  <a:srgbClr val="000000"/>
                </a:solidFill>
                <a:latin typeface="Calibri"/>
                <a:ea typeface="Calibri"/>
                <a:cs typeface="Calibri"/>
                <a:sym typeface="Calibri"/>
              </a:rPr>
              <a:t>Don't use poor quality building materials.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3. </a:t>
            </a:r>
            <a:r>
              <a:rPr lang="en-US" sz="2000" b="0" i="0" u="none" strike="noStrike">
                <a:solidFill>
                  <a:srgbClr val="000000"/>
                </a:solidFill>
                <a:latin typeface="Calibri"/>
                <a:ea typeface="Calibri"/>
                <a:cs typeface="Calibri"/>
                <a:sym typeface="Calibri"/>
              </a:rPr>
              <a:t>Don't use poor quality insulation.</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4. </a:t>
            </a:r>
            <a:r>
              <a:rPr lang="en-US" sz="2000" b="0" i="0" u="none" strike="noStrike">
                <a:solidFill>
                  <a:srgbClr val="000000"/>
                </a:solidFill>
                <a:latin typeface="Calibri"/>
                <a:ea typeface="Calibri"/>
                <a:cs typeface="Calibri"/>
                <a:sym typeface="Calibri"/>
              </a:rPr>
              <a:t>Don't ignore the quality of the air inside buildings.</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5. </a:t>
            </a:r>
            <a:r>
              <a:rPr lang="en-US" sz="2000" b="0" i="0" u="none" strike="noStrike">
                <a:solidFill>
                  <a:srgbClr val="000000"/>
                </a:solidFill>
                <a:latin typeface="Calibri"/>
                <a:ea typeface="Calibri"/>
                <a:cs typeface="Calibri"/>
                <a:sym typeface="Calibri"/>
              </a:rPr>
              <a:t>Don’t neglect accessibility for people with reduced mobility.</a:t>
            </a:r>
            <a:endParaRPr sz="2000" b="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2"/>
          <p:cNvSpPr txBox="1"/>
          <p:nvPr/>
        </p:nvSpPr>
        <p:spPr>
          <a:xfrm>
            <a:off x="838200" y="2629911"/>
            <a:ext cx="1173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88" name="Google Shape;288;p22"/>
          <p:cNvSpPr txBox="1"/>
          <p:nvPr/>
        </p:nvSpPr>
        <p:spPr>
          <a:xfrm>
            <a:off x="914400" y="3619500"/>
            <a:ext cx="5715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289" name="Google Shape;289;p22"/>
          <p:cNvSpPr txBox="1"/>
          <p:nvPr/>
        </p:nvSpPr>
        <p:spPr>
          <a:xfrm>
            <a:off x="838200" y="4649331"/>
            <a:ext cx="7543800"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In the context of the increasing urbanization and urban population growth, accessible transport systems and infrastructures play a crucial role in reducing the environmental footprint and improving life quality. By promoting alternatives to private transport, such as integrated public transport networks, cycling and pedestrianization, cities can reduce carbon emissions.</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290" name="Google Shape;290;p22" descr="Uma imagem com veículo, Veículo terrestre, ar livre, texto&#10;&#10;Descrição gerada automaticamente"/>
          <p:cNvPicPr preferRelativeResize="0"/>
          <p:nvPr/>
        </p:nvPicPr>
        <p:blipFill rotWithShape="1">
          <a:blip r:embed="rId3">
            <a:alphaModFix/>
          </a:blip>
          <a:srcRect/>
          <a:stretch/>
        </p:blipFill>
        <p:spPr>
          <a:xfrm>
            <a:off x="8991600" y="1714500"/>
            <a:ext cx="8128000" cy="6096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3"/>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Public transport networks</a:t>
            </a:r>
            <a:endParaRPr sz="2400" b="0">
              <a:solidFill>
                <a:schemeClr val="dk1"/>
              </a:solidFill>
              <a:latin typeface="Calibri"/>
              <a:ea typeface="Calibri"/>
              <a:cs typeface="Calibri"/>
              <a:sym typeface="Calibri"/>
            </a:endParaRPr>
          </a:p>
        </p:txBody>
      </p:sp>
      <p:sp>
        <p:nvSpPr>
          <p:cNvPr id="296" name="Google Shape;296;p23"/>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297" name="Google Shape;297;p23"/>
          <p:cNvSpPr txBox="1"/>
          <p:nvPr/>
        </p:nvSpPr>
        <p:spPr>
          <a:xfrm>
            <a:off x="838200" y="4700066"/>
            <a:ext cx="7315200"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Public transport networks are essential for mobility in modern cities, providing a sustainable and efficient way for the urban and suburban population to travel, allowing people to move between different points  within </a:t>
            </a:r>
            <a:r>
              <a:rPr lang="en-US" sz="2000" b="0" i="0" u="none" strike="noStrike">
                <a:solidFill>
                  <a:srgbClr val="000000"/>
                </a:solidFill>
                <a:latin typeface="Calibri"/>
                <a:ea typeface="Calibri"/>
                <a:cs typeface="Calibri"/>
                <a:sym typeface="Calibri"/>
              </a:rPr>
              <a:t>a city, a metropolitan area or region, with great benefits.</a:t>
            </a:r>
            <a:endParaRPr sz="2000" b="0">
              <a:solidFill>
                <a:schemeClr val="dk1"/>
              </a:solidFill>
              <a:latin typeface="Calibri"/>
              <a:ea typeface="Calibri"/>
              <a:cs typeface="Calibri"/>
              <a:sym typeface="Calibri"/>
            </a:endParaRPr>
          </a:p>
        </p:txBody>
      </p:sp>
      <p:sp>
        <p:nvSpPr>
          <p:cNvPr id="298" name="Google Shape;298;p23"/>
          <p:cNvSpPr txBox="1"/>
          <p:nvPr/>
        </p:nvSpPr>
        <p:spPr>
          <a:xfrm>
            <a:off x="9448800" y="1943100"/>
            <a:ext cx="7696200" cy="66479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Cost savings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Using public transport is financially advantageous, especially for regular journeys, as people save on fuel, parking and car maintenance costs.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Traffic reduction</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Increased use of public transport reduces the number of cars on the road, resulting in less congestion and shorter journey times for everyone.</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Health benefits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People who use public transport tend to walk more, whether to get to the stop, station or final destination. This extra physical activity has health benefits.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Community benefits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Public transport fosters a sense of community by providing a space for people interaction.</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99" name="Google Shape;299;p23"/>
          <p:cNvSpPr txBox="1"/>
          <p:nvPr/>
        </p:nvSpPr>
        <p:spPr>
          <a:xfrm>
            <a:off x="838200" y="6749415"/>
            <a:ext cx="703401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Reduced carbon footprint</a:t>
            </a:r>
            <a:endParaRPr sz="2000" b="0">
              <a:solidFill>
                <a:schemeClr val="dk1"/>
              </a:solidFill>
              <a:latin typeface="Calibri"/>
              <a:ea typeface="Calibri"/>
              <a:cs typeface="Calibri"/>
              <a:sym typeface="Calibri"/>
            </a:endParaRPr>
          </a:p>
        </p:txBody>
      </p:sp>
      <p:sp>
        <p:nvSpPr>
          <p:cNvPr id="300" name="Google Shape;300;p23"/>
          <p:cNvSpPr txBox="1"/>
          <p:nvPr/>
        </p:nvSpPr>
        <p:spPr>
          <a:xfrm>
            <a:off x="845890" y="7206615"/>
            <a:ext cx="7315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One bus can replace dozens of cars and one train can replace hundreds, reducing pollution and contributing to better air quality.</a:t>
            </a:r>
            <a:endParaRPr sz="1800">
              <a:solidFill>
                <a:schemeClr val="dk1"/>
              </a:solidFill>
              <a:latin typeface="Calibri"/>
              <a:ea typeface="Calibri"/>
              <a:cs typeface="Calibri"/>
              <a:sym typeface="Calibri"/>
            </a:endParaRPr>
          </a:p>
        </p:txBody>
      </p:sp>
      <p:sp>
        <p:nvSpPr>
          <p:cNvPr id="301" name="Google Shape;301;p23"/>
          <p:cNvSpPr txBox="1"/>
          <p:nvPr/>
        </p:nvSpPr>
        <p:spPr>
          <a:xfrm>
            <a:off x="838200" y="3162300"/>
            <a:ext cx="59442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4"/>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07" name="Google Shape;307;p24"/>
          <p:cNvSpPr txBox="1"/>
          <p:nvPr/>
        </p:nvSpPr>
        <p:spPr>
          <a:xfrm>
            <a:off x="922090" y="3963068"/>
            <a:ext cx="64693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Public transport networks</a:t>
            </a:r>
            <a:endParaRPr sz="2400" b="0">
              <a:solidFill>
                <a:schemeClr val="dk1"/>
              </a:solidFill>
              <a:latin typeface="Calibri"/>
              <a:ea typeface="Calibri"/>
              <a:cs typeface="Calibri"/>
              <a:sym typeface="Calibri"/>
            </a:endParaRPr>
          </a:p>
        </p:txBody>
      </p:sp>
      <p:sp>
        <p:nvSpPr>
          <p:cNvPr id="308" name="Google Shape;308;p24"/>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09" name="Google Shape;309;p24"/>
          <p:cNvSpPr txBox="1"/>
          <p:nvPr/>
        </p:nvSpPr>
        <p:spPr>
          <a:xfrm>
            <a:off x="838200" y="4818501"/>
            <a:ext cx="7874040" cy="41703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B050"/>
                </a:solidFill>
                <a:latin typeface="Calibri"/>
                <a:ea typeface="Calibri"/>
                <a:cs typeface="Calibri"/>
                <a:sym typeface="Calibri"/>
              </a:rPr>
              <a:t>How to Facilitate the Use of Public Transport</a:t>
            </a:r>
            <a:endParaRPr sz="2000" b="1">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There are several strategies that can be used to make the transition to using public transport easier.</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Integrated metropolitan networks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 bigger cities and metropolitan areas have public transport networks that cover large areas and serve thousands of passengers every day. To make these networks more efficient and accessible, many cities have integrated the services of several road transport companies into a single network and improved their links with rail and maritime transport in an integrated mobility perspective.</a:t>
            </a:r>
            <a:br>
              <a:rPr lang="en-US" sz="2000">
                <a:solidFill>
                  <a:schemeClr val="dk1"/>
                </a:solidFill>
                <a:latin typeface="Calibri"/>
                <a:ea typeface="Calibri"/>
                <a:cs typeface="Calibri"/>
                <a:sym typeface="Calibri"/>
              </a:rPr>
            </a:br>
            <a:endParaRPr sz="2000" b="0">
              <a:solidFill>
                <a:schemeClr val="dk1"/>
              </a:solidFill>
              <a:latin typeface="Calibri"/>
              <a:ea typeface="Calibri"/>
              <a:cs typeface="Calibri"/>
              <a:sym typeface="Calibri"/>
            </a:endParaRPr>
          </a:p>
        </p:txBody>
      </p:sp>
      <p:pic>
        <p:nvPicPr>
          <p:cNvPr id="310" name="Google Shape;310;p24"/>
          <p:cNvPicPr preferRelativeResize="0"/>
          <p:nvPr/>
        </p:nvPicPr>
        <p:blipFill rotWithShape="1">
          <a:blip r:embed="rId3">
            <a:alphaModFix/>
          </a:blip>
          <a:srcRect/>
          <a:stretch/>
        </p:blipFill>
        <p:spPr>
          <a:xfrm>
            <a:off x="9144000" y="5006630"/>
            <a:ext cx="4648200" cy="3794114"/>
          </a:xfrm>
          <a:prstGeom prst="rect">
            <a:avLst/>
          </a:prstGeom>
          <a:noFill/>
          <a:ln>
            <a:noFill/>
          </a:ln>
        </p:spPr>
      </p:pic>
      <p:sp>
        <p:nvSpPr>
          <p:cNvPr id="311" name="Google Shape;311;p24"/>
          <p:cNvSpPr txBox="1"/>
          <p:nvPr/>
        </p:nvSpPr>
        <p:spPr>
          <a:xfrm>
            <a:off x="9067800" y="1755658"/>
            <a:ext cx="8029575" cy="34470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One example of this approach is Carris Metropolitana de Lisboa, which is working to unify the metropolitan bus network. Previously, several companies operated independently in specific areas, often without coordination between them. </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 creation of a single metropolitan bus network has made possible to: i) better coordinate timetables and routes; ii) extend coverage, reaching areas that were previously poorly served or required several tickets to be reached; iii) reduce administrative costs; iv) facilitated access to information.</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sp>
        <p:nvSpPr>
          <p:cNvPr id="312" name="Google Shape;312;p24"/>
          <p:cNvSpPr txBox="1"/>
          <p:nvPr/>
        </p:nvSpPr>
        <p:spPr>
          <a:xfrm>
            <a:off x="14097000" y="4914900"/>
            <a:ext cx="30765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a:solidFill>
                  <a:srgbClr val="000000"/>
                </a:solidFill>
                <a:latin typeface="Calibri"/>
                <a:ea typeface="Calibri"/>
                <a:cs typeface="Calibri"/>
                <a:sym typeface="Calibri"/>
              </a:rPr>
              <a:t>Carris Metropolitana Coverage in the Lisbon Metropolitan Area</a:t>
            </a:r>
            <a:endParaRPr sz="16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5"/>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18" name="Google Shape;318;p25"/>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Public transport networks</a:t>
            </a:r>
            <a:endParaRPr sz="2400" b="0">
              <a:solidFill>
                <a:schemeClr val="dk1"/>
              </a:solidFill>
              <a:latin typeface="Calibri"/>
              <a:ea typeface="Calibri"/>
              <a:cs typeface="Calibri"/>
              <a:sym typeface="Calibri"/>
            </a:endParaRPr>
          </a:p>
        </p:txBody>
      </p:sp>
      <p:sp>
        <p:nvSpPr>
          <p:cNvPr id="319" name="Google Shape;319;p25"/>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20" name="Google Shape;320;p25"/>
          <p:cNvSpPr txBox="1"/>
          <p:nvPr/>
        </p:nvSpPr>
        <p:spPr>
          <a:xfrm>
            <a:off x="838200" y="4712137"/>
            <a:ext cx="7848600" cy="36317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Fare solutions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 availability of daily and monthly passes saves money to those visiting the city for a few days and to those who live there and need to get around every day. Passes also make travelling more flexible and convenient as you don't have to buy tickets for every journey.</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Integrated metropolitan networks offer passes for all transport in a given area and have discounts for families, with a maximum amount to be paid, making family budgeting much easier and more organized. They also offer discounts or free passes for people of certain ages and conditions, such as young and old people or students.</a:t>
            </a:r>
            <a:endParaRPr sz="2000">
              <a:solidFill>
                <a:schemeClr val="dk1"/>
              </a:solidFill>
              <a:latin typeface="Calibri"/>
              <a:ea typeface="Calibri"/>
              <a:cs typeface="Calibri"/>
              <a:sym typeface="Calibri"/>
            </a:endParaRPr>
          </a:p>
        </p:txBody>
      </p:sp>
      <p:sp>
        <p:nvSpPr>
          <p:cNvPr id="321" name="Google Shape;321;p25"/>
          <p:cNvSpPr txBox="1"/>
          <p:nvPr/>
        </p:nvSpPr>
        <p:spPr>
          <a:xfrm>
            <a:off x="9753600" y="3210461"/>
            <a:ext cx="711021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Maps, mobile apps and websites are useful tools for finding information on routes, timetables and real-time updates. Many cities have specific apps to help you plan your journey, although Google Maps is also a good tool.</a:t>
            </a:r>
            <a:endParaRPr sz="2000" b="0">
              <a:solidFill>
                <a:schemeClr val="dk1"/>
              </a:solidFill>
              <a:latin typeface="Calibri"/>
              <a:ea typeface="Calibri"/>
              <a:cs typeface="Calibri"/>
              <a:sym typeface="Calibri"/>
            </a:endParaRPr>
          </a:p>
        </p:txBody>
      </p:sp>
      <p:sp>
        <p:nvSpPr>
          <p:cNvPr id="322" name="Google Shape;322;p25"/>
          <p:cNvSpPr txBox="1"/>
          <p:nvPr/>
        </p:nvSpPr>
        <p:spPr>
          <a:xfrm>
            <a:off x="9753600" y="7003264"/>
            <a:ext cx="7145911"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For those who use public transport daily, it's important to create a routine that makes it easier to use. Reading, listening to music or podcasts can make the journey more enjoyable.</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25"/>
          <p:cNvSpPr txBox="1"/>
          <p:nvPr/>
        </p:nvSpPr>
        <p:spPr>
          <a:xfrm>
            <a:off x="9753600" y="6542127"/>
            <a:ext cx="1902765"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Create a routine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25"/>
          <p:cNvSpPr txBox="1"/>
          <p:nvPr/>
        </p:nvSpPr>
        <p:spPr>
          <a:xfrm>
            <a:off x="9753600" y="5270837"/>
            <a:ext cx="735089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Identifying the closest stop to your destination, checking schedules, understanding connections, and considering total travel time will make getting around easier and save you time</a:t>
            </a:r>
            <a:r>
              <a:rPr lang="en-US" sz="1800" b="0" i="0" u="none" strike="noStrike">
                <a:solidFill>
                  <a:srgbClr val="000000"/>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325" name="Google Shape;325;p25"/>
          <p:cNvSpPr txBox="1"/>
          <p:nvPr/>
        </p:nvSpPr>
        <p:spPr>
          <a:xfrm>
            <a:off x="9753600" y="4794214"/>
            <a:ext cx="39365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Planning routes</a:t>
            </a:r>
            <a:endParaRPr/>
          </a:p>
        </p:txBody>
      </p:sp>
      <p:sp>
        <p:nvSpPr>
          <p:cNvPr id="326" name="Google Shape;326;p25"/>
          <p:cNvSpPr txBox="1"/>
          <p:nvPr/>
        </p:nvSpPr>
        <p:spPr>
          <a:xfrm>
            <a:off x="9753600" y="2713244"/>
            <a:ext cx="4243581"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Tools and resources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33" name="Google Shape;333;p26"/>
          <p:cNvSpPr txBox="1"/>
          <p:nvPr/>
        </p:nvSpPr>
        <p:spPr>
          <a:xfrm>
            <a:off x="922090" y="3963068"/>
            <a:ext cx="8526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Public transport networks</a:t>
            </a:r>
            <a:endParaRPr sz="2400" b="0">
              <a:solidFill>
                <a:schemeClr val="dk1"/>
              </a:solidFill>
              <a:latin typeface="Calibri"/>
              <a:ea typeface="Calibri"/>
              <a:cs typeface="Calibri"/>
              <a:sym typeface="Calibri"/>
            </a:endParaRPr>
          </a:p>
        </p:txBody>
      </p:sp>
      <p:sp>
        <p:nvSpPr>
          <p:cNvPr id="334" name="Google Shape;334;p26"/>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35" name="Google Shape;335;p26"/>
          <p:cNvSpPr txBox="1"/>
          <p:nvPr/>
        </p:nvSpPr>
        <p:spPr>
          <a:xfrm>
            <a:off x="9183970" y="1638300"/>
            <a:ext cx="7848600" cy="74020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B050"/>
                </a:solidFill>
                <a:latin typeface="Calibri"/>
                <a:ea typeface="Calibri"/>
                <a:cs typeface="Calibri"/>
                <a:sym typeface="Calibri"/>
              </a:rPr>
              <a:t>Sustainability in Public Transport</a:t>
            </a:r>
            <a:endParaRPr sz="2000" b="1">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There are several innovative initiatives in the area of public transport, incorporating sustainable technologies and solutions.</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r>
              <a:rPr lang="en-US" sz="2000" b="1" i="0" u="none" strike="noStrike">
                <a:solidFill>
                  <a:srgbClr val="000000"/>
                </a:solidFill>
                <a:latin typeface="Calibri"/>
                <a:ea typeface="Calibri"/>
                <a:cs typeface="Calibri"/>
                <a:sym typeface="Calibri"/>
              </a:rPr>
              <a:t>Compressed natural gas buses (CNG)</a:t>
            </a:r>
            <a:br>
              <a:rPr lang="en-US" sz="2000" b="0" i="0" u="none" strike="noStrike">
                <a:solidFill>
                  <a:srgbClr val="000000"/>
                </a:solidFill>
                <a:latin typeface="Calibri"/>
                <a:ea typeface="Calibri"/>
                <a:cs typeface="Calibri"/>
                <a:sym typeface="Calibri"/>
              </a:rPr>
            </a:br>
            <a:r>
              <a:rPr lang="en-US" sz="2000" b="0" i="0" u="none" strike="noStrike">
                <a:solidFill>
                  <a:srgbClr val="000000"/>
                </a:solidFill>
                <a:latin typeface="Calibri"/>
                <a:ea typeface="Calibri"/>
                <a:cs typeface="Calibri"/>
                <a:sym typeface="Calibri"/>
              </a:rPr>
              <a:t>Many European cities, such as Lisbon and Madrid, have adopted CNG buses that emit fewer pollutants than diesel buses, improving air quality. However, the extraction, production and transport of the gas increases methane emissions.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Electric buses</a:t>
            </a:r>
            <a:br>
              <a:rPr lang="en-US" sz="2000" b="0" i="0" u="none" strike="noStrike">
                <a:solidFill>
                  <a:srgbClr val="000000"/>
                </a:solidFill>
                <a:latin typeface="Calibri"/>
                <a:ea typeface="Calibri"/>
                <a:cs typeface="Calibri"/>
                <a:sym typeface="Calibri"/>
              </a:rPr>
            </a:br>
            <a:r>
              <a:rPr lang="en-US" sz="2000" b="0" i="0" u="none" strike="noStrike">
                <a:solidFill>
                  <a:srgbClr val="000000"/>
                </a:solidFill>
                <a:latin typeface="Calibri"/>
                <a:ea typeface="Calibri"/>
                <a:cs typeface="Calibri"/>
                <a:sym typeface="Calibri"/>
              </a:rPr>
              <a:t>Cities like Paris and Berlin have invested in integrating electric buses into their public networks, contributing to a significant reduction in combustion gas emissions. However, lithium mining to create batteries is usually carried out in open air, causing a strong intrusion into the natural landscape.</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Hydrogen buses</a:t>
            </a:r>
            <a:br>
              <a:rPr lang="en-US" sz="2000" b="0" i="0" u="none" strike="noStrike">
                <a:solidFill>
                  <a:srgbClr val="000000"/>
                </a:solidFill>
                <a:latin typeface="Calibri"/>
                <a:ea typeface="Calibri"/>
                <a:cs typeface="Calibri"/>
                <a:sym typeface="Calibri"/>
              </a:rPr>
            </a:br>
            <a:r>
              <a:rPr lang="en-US" sz="2000" b="0" i="0" u="none" strike="noStrike">
                <a:solidFill>
                  <a:srgbClr val="000000"/>
                </a:solidFill>
                <a:latin typeface="Calibri"/>
                <a:ea typeface="Calibri"/>
                <a:cs typeface="Calibri"/>
                <a:sym typeface="Calibri"/>
              </a:rPr>
              <a:t>Cities such as London and Oslo have introduced hydrogen buses, which emit only water vapor, into their public transport fleets. This technology represents a significant advance towards a truly sustainable transport system.</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336" name="Google Shape;336;p26"/>
          <p:cNvPicPr preferRelativeResize="0"/>
          <p:nvPr/>
        </p:nvPicPr>
        <p:blipFill rotWithShape="1">
          <a:blip r:embed="rId3">
            <a:alphaModFix/>
          </a:blip>
          <a:srcRect/>
          <a:stretch/>
        </p:blipFill>
        <p:spPr>
          <a:xfrm>
            <a:off x="922090" y="4647993"/>
            <a:ext cx="6316910" cy="42170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7"/>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43" name="Google Shape;343;p27"/>
          <p:cNvSpPr txBox="1"/>
          <p:nvPr/>
        </p:nvSpPr>
        <p:spPr>
          <a:xfrm>
            <a:off x="922090" y="3963068"/>
            <a:ext cx="7383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Limitations on polluting individual transport</a:t>
            </a:r>
            <a:endParaRPr sz="2400" b="0">
              <a:solidFill>
                <a:schemeClr val="dk1"/>
              </a:solidFill>
              <a:latin typeface="Calibri"/>
              <a:ea typeface="Calibri"/>
              <a:cs typeface="Calibri"/>
              <a:sym typeface="Calibri"/>
            </a:endParaRPr>
          </a:p>
        </p:txBody>
      </p:sp>
      <p:sp>
        <p:nvSpPr>
          <p:cNvPr id="344" name="Google Shape;344;p27"/>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45" name="Google Shape;345;p27"/>
          <p:cNvSpPr txBox="1"/>
          <p:nvPr/>
        </p:nvSpPr>
        <p:spPr>
          <a:xfrm>
            <a:off x="9316385" y="3963068"/>
            <a:ext cx="7848600"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Low Emission Zones (LEZs) and Zero emission zones (ZEZs)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Many European cities have implemented Low Emission Zones (LEZs) to restrict the entry of polluting vehicles into central areas, usually the most congested and with the worst air quality. In London, for example, vehicles that don't meet certain emissions standards are forced to pay additional fees to enter the city, such as heavy-duty diesel vehicles and other petrol and diesel vehicles that don't meet Euro 4 and Euro 6 emissions standards.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 other cases, such as in some areas of Amsterdam, Zero Emission Zones (ZEZs) have been created where only fully electric or non-polluting vehicles can circulate</a:t>
            </a:r>
            <a:r>
              <a:rPr lang="en-US" sz="1800" b="0" i="0" u="none" strike="noStrike">
                <a:solidFill>
                  <a:srgbClr val="000000"/>
                </a:solidFill>
                <a:latin typeface="Calibri"/>
                <a:ea typeface="Calibri"/>
                <a:cs typeface="Calibri"/>
                <a:sym typeface="Calibri"/>
              </a:rPr>
              <a:t>.</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sp>
        <p:nvSpPr>
          <p:cNvPr id="346" name="Google Shape;346;p27"/>
          <p:cNvSpPr txBox="1"/>
          <p:nvPr/>
        </p:nvSpPr>
        <p:spPr>
          <a:xfrm>
            <a:off x="838200" y="4838700"/>
            <a:ext cx="76200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The growing urbanization and the consequent increase in the number of private vehicles led to significant parking and traffic problems in large cities, affecting urban mobility and causing air and noise pollution. Tackling these problems requires the implementation of various regulations and policies, as well as the development of more efficient and sustainable public transport systems.</a:t>
            </a:r>
            <a:endParaRPr sz="2000" b="0">
              <a:solidFill>
                <a:schemeClr val="dk1"/>
              </a:solidFill>
              <a:latin typeface="Calibri"/>
              <a:ea typeface="Calibri"/>
              <a:cs typeface="Calibri"/>
              <a:sym typeface="Calibri"/>
            </a:endParaRPr>
          </a:p>
        </p:txBody>
      </p:sp>
      <p:sp>
        <p:nvSpPr>
          <p:cNvPr id="347" name="Google Shape;347;p27"/>
          <p:cNvSpPr txBox="1"/>
          <p:nvPr/>
        </p:nvSpPr>
        <p:spPr>
          <a:xfrm>
            <a:off x="838200" y="6896100"/>
            <a:ext cx="784860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Emission standards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One of the most effective strategies for reducing pollution from cars is to impose emission standards. In Europe, for example, the Euro standards (Euro 0, ..., Euro 7, etc.) set limits for pollutants emitted by vehicles, and each new version of these standards is more stringent.</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8"/>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54" name="Google Shape;354;p28"/>
          <p:cNvSpPr txBox="1"/>
          <p:nvPr/>
        </p:nvSpPr>
        <p:spPr>
          <a:xfrm>
            <a:off x="922090" y="3963068"/>
            <a:ext cx="7307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Limitations on polluting individual transport</a:t>
            </a:r>
            <a:endParaRPr sz="2400" b="0">
              <a:solidFill>
                <a:schemeClr val="dk1"/>
              </a:solidFill>
              <a:latin typeface="Calibri"/>
              <a:ea typeface="Calibri"/>
              <a:cs typeface="Calibri"/>
              <a:sym typeface="Calibri"/>
            </a:endParaRPr>
          </a:p>
        </p:txBody>
      </p:sp>
      <p:sp>
        <p:nvSpPr>
          <p:cNvPr id="355" name="Google Shape;355;p28"/>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56" name="Google Shape;356;p28"/>
          <p:cNvSpPr txBox="1"/>
          <p:nvPr/>
        </p:nvSpPr>
        <p:spPr>
          <a:xfrm>
            <a:off x="9296400" y="1720111"/>
            <a:ext cx="7848600" cy="74020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Making parking more difficult for non-residents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An effective measure to discourage excessive car use in urban areas is to make parking more difficult and expensive for non-residents. Making parking more difficult encourages drivers to use public transport or alternative ways of transport.</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Peripheral car parks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 creation of car parks on the outskirts of towns and cities, near rail or maritime terminals, can relieve parking pressure in urban centers. However, the implementation of this solution faces challenges related to the availability of space and the cost of building car parks.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 Sintra, Portugal, as the location of the two peripheral car parks is far from the railway station connecting to Lisbon, the City Council provides a free shuttle bus.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1" i="0" u="none" strike="noStrike">
                <a:solidFill>
                  <a:srgbClr val="000000"/>
                </a:solidFill>
                <a:latin typeface="Calibri"/>
                <a:ea typeface="Calibri"/>
                <a:cs typeface="Calibri"/>
                <a:sym typeface="Calibri"/>
              </a:rPr>
              <a:t>Carbon taxes and fuel taxes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By implementing carbon and fuel taxes, governments put pressure on the transition to cleaner ways of transport, such as bicycles and electric vehicles, and to public transport.</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357" name="Google Shape;357;p28"/>
          <p:cNvPicPr preferRelativeResize="0"/>
          <p:nvPr/>
        </p:nvPicPr>
        <p:blipFill rotWithShape="1">
          <a:blip r:embed="rId3">
            <a:alphaModFix/>
          </a:blip>
          <a:srcRect/>
          <a:stretch/>
        </p:blipFill>
        <p:spPr>
          <a:xfrm>
            <a:off x="922090" y="4724388"/>
            <a:ext cx="5860366" cy="4062708"/>
          </a:xfrm>
          <a:prstGeom prst="rect">
            <a:avLst/>
          </a:prstGeom>
          <a:noFill/>
          <a:ln>
            <a:noFill/>
          </a:ln>
        </p:spPr>
      </p:pic>
      <p:sp>
        <p:nvSpPr>
          <p:cNvPr id="358" name="Google Shape;358;p28"/>
          <p:cNvSpPr txBox="1"/>
          <p:nvPr/>
        </p:nvSpPr>
        <p:spPr>
          <a:xfrm>
            <a:off x="6843519" y="8253055"/>
            <a:ext cx="22098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dirty="0">
                <a:solidFill>
                  <a:srgbClr val="000000"/>
                </a:solidFill>
                <a:latin typeface="Calibri"/>
                <a:ea typeface="Calibri"/>
                <a:cs typeface="Calibri"/>
                <a:sym typeface="Calibri"/>
              </a:rPr>
              <a:t>Amsterdam’s Zero Emission Zone</a:t>
            </a:r>
            <a:endParaRPr sz="1600"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9"/>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65" name="Google Shape;365;p29"/>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Cycle paths and pedestrian zones</a:t>
            </a:r>
            <a:endParaRPr sz="2400" b="0">
              <a:solidFill>
                <a:schemeClr val="dk1"/>
              </a:solidFill>
              <a:latin typeface="Calibri"/>
              <a:ea typeface="Calibri"/>
              <a:cs typeface="Calibri"/>
              <a:sym typeface="Calibri"/>
            </a:endParaRPr>
          </a:p>
        </p:txBody>
      </p:sp>
      <p:sp>
        <p:nvSpPr>
          <p:cNvPr id="366" name="Google Shape;366;p29"/>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67" name="Google Shape;367;p29"/>
          <p:cNvSpPr txBox="1"/>
          <p:nvPr/>
        </p:nvSpPr>
        <p:spPr>
          <a:xfrm>
            <a:off x="9296400" y="3870960"/>
            <a:ext cx="7848600" cy="39395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How to implement</a:t>
            </a:r>
            <a:endParaRPr sz="2000" b="1">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To implement cycle paths and pedestrian zones effectively, it is crucial to integrate these infrastructures with existing roads. An effective approach is to convert some carriageways into cycle paths or pedestrian zones, ensuring connectivity to key destinations such as schools and public transport stations. Safety is also essential with the implementation of measures such as dedicated lanes, adequate lighting, clear traffic signs and speed bumps to protect pedestrians and cyclists.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It is also essential to promote zoning laws that prioritize infrastructure for pedestrians and cyclists, as well as offering incentives such as tax breaks or subsidies for the purchase of bicycles and safety equipment.</a:t>
            </a:r>
            <a:endParaRPr sz="2000">
              <a:solidFill>
                <a:schemeClr val="dk1"/>
              </a:solidFill>
              <a:latin typeface="Calibri"/>
              <a:ea typeface="Calibri"/>
              <a:cs typeface="Calibri"/>
              <a:sym typeface="Calibri"/>
            </a:endParaRPr>
          </a:p>
        </p:txBody>
      </p:sp>
      <p:sp>
        <p:nvSpPr>
          <p:cNvPr id="368" name="Google Shape;368;p29"/>
          <p:cNvSpPr txBox="1"/>
          <p:nvPr/>
        </p:nvSpPr>
        <p:spPr>
          <a:xfrm>
            <a:off x="838200" y="4686300"/>
            <a:ext cx="7239000" cy="34009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The excess of motor vehicles in cities leads to congestion, pollution and an environment that is not conducive to quality life. Cycle paths and pedestrian zones have emerged as essential solutions for transforming urban areas into healthier and sustainable spaces by combating sedentary lifestyles and making a significant contribution to reducing carbon emissions.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In areas where cycling and walking are well implemented, stress and anxiety levels are significantly reduced and there is an incentive to create green spaces, increasing biodiversity and promoting a more pleasant environment.</a:t>
            </a:r>
            <a:endParaRPr sz="2000" b="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p:nvPr/>
        </p:nvSpPr>
        <p:spPr>
          <a:xfrm>
            <a:off x="990600" y="2563879"/>
            <a:ext cx="6019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C415"/>
                </a:solidFill>
                <a:latin typeface="Calibri"/>
                <a:ea typeface="Calibri"/>
                <a:cs typeface="Calibri"/>
                <a:sym typeface="Calibri"/>
              </a:rPr>
              <a:t>Index</a:t>
            </a:r>
            <a:endParaRPr/>
          </a:p>
        </p:txBody>
      </p:sp>
      <p:sp>
        <p:nvSpPr>
          <p:cNvPr id="85" name="Google Shape;85;p3"/>
          <p:cNvSpPr txBox="1"/>
          <p:nvPr/>
        </p:nvSpPr>
        <p:spPr>
          <a:xfrm>
            <a:off x="1191493" y="4462030"/>
            <a:ext cx="11152907" cy="523220"/>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People-centered urban planning</a:t>
            </a:r>
            <a:endParaRPr sz="2800" b="1">
              <a:solidFill>
                <a:srgbClr val="0B6922"/>
              </a:solidFill>
              <a:latin typeface="Calibri"/>
              <a:ea typeface="Calibri"/>
              <a:cs typeface="Calibri"/>
              <a:sym typeface="Calibri"/>
            </a:endParaRPr>
          </a:p>
        </p:txBody>
      </p:sp>
      <p:pic>
        <p:nvPicPr>
          <p:cNvPr id="86" name="Google Shape;86;p3"/>
          <p:cNvPicPr preferRelativeResize="0"/>
          <p:nvPr/>
        </p:nvPicPr>
        <p:blipFill rotWithShape="1">
          <a:blip r:embed="rId3">
            <a:alphaModFix/>
          </a:blip>
          <a:srcRect/>
          <a:stretch/>
        </p:blipFill>
        <p:spPr>
          <a:xfrm>
            <a:off x="623430" y="4533900"/>
            <a:ext cx="443371" cy="459853"/>
          </a:xfrm>
          <a:prstGeom prst="rect">
            <a:avLst/>
          </a:prstGeom>
          <a:noFill/>
          <a:ln>
            <a:noFill/>
          </a:ln>
        </p:spPr>
      </p:pic>
      <p:sp>
        <p:nvSpPr>
          <p:cNvPr id="87" name="Google Shape;87;p3"/>
          <p:cNvSpPr txBox="1"/>
          <p:nvPr/>
        </p:nvSpPr>
        <p:spPr>
          <a:xfrm>
            <a:off x="1066801" y="5021114"/>
            <a:ext cx="9144000" cy="1341586"/>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1: </a:t>
            </a:r>
            <a:r>
              <a:rPr lang="en-US" sz="2400" b="0" i="0" u="none" strike="noStrike">
                <a:solidFill>
                  <a:srgbClr val="000000"/>
                </a:solidFill>
                <a:latin typeface="Calibri"/>
                <a:ea typeface="Calibri"/>
                <a:cs typeface="Calibri"/>
                <a:sym typeface="Calibri"/>
              </a:rPr>
              <a:t>What is a city</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2: </a:t>
            </a:r>
            <a:r>
              <a:rPr lang="en-US" sz="2400" b="0" i="0" u="none" strike="noStrike">
                <a:solidFill>
                  <a:srgbClr val="000000"/>
                </a:solidFill>
                <a:latin typeface="Calibri"/>
                <a:ea typeface="Calibri"/>
                <a:cs typeface="Calibri"/>
                <a:sym typeface="Calibri"/>
              </a:rPr>
              <a:t> Housing density and accessibility</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3: </a:t>
            </a:r>
            <a:r>
              <a:rPr lang="en-US" sz="2400" b="0" i="0" u="none" strike="noStrike">
                <a:solidFill>
                  <a:srgbClr val="000000"/>
                </a:solidFill>
                <a:latin typeface="Calibri"/>
                <a:ea typeface="Calibri"/>
                <a:cs typeface="Calibri"/>
                <a:sym typeface="Calibri"/>
              </a:rPr>
              <a:t>Public space</a:t>
            </a:r>
            <a:endParaRPr sz="2400">
              <a:solidFill>
                <a:schemeClr val="dk1"/>
              </a:solidFill>
              <a:latin typeface="Calibri"/>
              <a:ea typeface="Calibri"/>
              <a:cs typeface="Calibri"/>
              <a:sym typeface="Calibri"/>
            </a:endParaRPr>
          </a:p>
        </p:txBody>
      </p:sp>
      <p:sp>
        <p:nvSpPr>
          <p:cNvPr id="88" name="Google Shape;88;p3"/>
          <p:cNvSpPr txBox="1"/>
          <p:nvPr/>
        </p:nvSpPr>
        <p:spPr>
          <a:xfrm>
            <a:off x="7211292" y="6323299"/>
            <a:ext cx="7647707" cy="523220"/>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2: Architecture and Construction</a:t>
            </a:r>
            <a:endParaRPr sz="2800" b="1">
              <a:solidFill>
                <a:srgbClr val="0B6922"/>
              </a:solidFill>
              <a:latin typeface="Calibri"/>
              <a:ea typeface="Calibri"/>
              <a:cs typeface="Calibri"/>
              <a:sym typeface="Calibri"/>
            </a:endParaRPr>
          </a:p>
        </p:txBody>
      </p:sp>
      <p:pic>
        <p:nvPicPr>
          <p:cNvPr id="89" name="Google Shape;89;p3"/>
          <p:cNvPicPr preferRelativeResize="0"/>
          <p:nvPr/>
        </p:nvPicPr>
        <p:blipFill rotWithShape="1">
          <a:blip r:embed="rId3">
            <a:alphaModFix/>
          </a:blip>
          <a:srcRect/>
          <a:stretch/>
        </p:blipFill>
        <p:spPr>
          <a:xfrm>
            <a:off x="6643229" y="6422530"/>
            <a:ext cx="443371" cy="459853"/>
          </a:xfrm>
          <a:prstGeom prst="rect">
            <a:avLst/>
          </a:prstGeom>
          <a:noFill/>
          <a:ln>
            <a:noFill/>
          </a:ln>
        </p:spPr>
      </p:pic>
      <p:sp>
        <p:nvSpPr>
          <p:cNvPr id="90" name="Google Shape;90;p3"/>
          <p:cNvSpPr txBox="1"/>
          <p:nvPr/>
        </p:nvSpPr>
        <p:spPr>
          <a:xfrm>
            <a:off x="7086600" y="6882383"/>
            <a:ext cx="9144000" cy="1341586"/>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1: </a:t>
            </a:r>
            <a:r>
              <a:rPr lang="en-US" sz="2400" b="0" i="0" u="none" strike="noStrike">
                <a:solidFill>
                  <a:srgbClr val="000000"/>
                </a:solidFill>
                <a:latin typeface="Calibri"/>
                <a:ea typeface="Calibri"/>
                <a:cs typeface="Calibri"/>
                <a:sym typeface="Calibri"/>
              </a:rPr>
              <a:t>Sustainable building</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2: </a:t>
            </a:r>
            <a:r>
              <a:rPr lang="en-US" sz="2400" b="0" i="0" u="none" strike="noStrike">
                <a:solidFill>
                  <a:srgbClr val="000000"/>
                </a:solidFill>
                <a:latin typeface="Calibri"/>
                <a:ea typeface="Calibri"/>
                <a:cs typeface="Calibri"/>
                <a:sym typeface="Calibri"/>
              </a:rPr>
              <a:t>Low footprint building materials</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3: </a:t>
            </a:r>
            <a:r>
              <a:rPr lang="en-US" sz="2400" b="0" i="0" u="none" strike="noStrike">
                <a:solidFill>
                  <a:srgbClr val="000000"/>
                </a:solidFill>
                <a:latin typeface="Calibri"/>
                <a:ea typeface="Calibri"/>
                <a:cs typeface="Calibri"/>
                <a:sym typeface="Calibri"/>
              </a:rPr>
              <a:t>Innovative technologies</a:t>
            </a:r>
            <a:endParaRPr sz="2400">
              <a:solidFill>
                <a:schemeClr val="dk1"/>
              </a:solidFill>
              <a:latin typeface="Calibri"/>
              <a:ea typeface="Calibri"/>
              <a:cs typeface="Calibri"/>
              <a:sym typeface="Calibri"/>
            </a:endParaRPr>
          </a:p>
        </p:txBody>
      </p:sp>
      <p:sp>
        <p:nvSpPr>
          <p:cNvPr id="91" name="Google Shape;91;p3"/>
          <p:cNvSpPr txBox="1"/>
          <p:nvPr/>
        </p:nvSpPr>
        <p:spPr>
          <a:xfrm>
            <a:off x="1039181" y="3424559"/>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a:solidFill>
                <a:srgbClr val="00C415"/>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0"/>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75" name="Google Shape;375;p30"/>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Cycle paths and pedestrian zones</a:t>
            </a:r>
            <a:endParaRPr sz="2400" b="0">
              <a:solidFill>
                <a:schemeClr val="dk1"/>
              </a:solidFill>
              <a:latin typeface="Calibri"/>
              <a:ea typeface="Calibri"/>
              <a:cs typeface="Calibri"/>
              <a:sym typeface="Calibri"/>
            </a:endParaRPr>
          </a:p>
        </p:txBody>
      </p:sp>
      <p:sp>
        <p:nvSpPr>
          <p:cNvPr id="376" name="Google Shape;376;p30"/>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77" name="Google Shape;377;p30"/>
          <p:cNvSpPr txBox="1"/>
          <p:nvPr/>
        </p:nvSpPr>
        <p:spPr>
          <a:xfrm>
            <a:off x="8534401" y="5143500"/>
            <a:ext cx="8686799" cy="2708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Overcoming challenges</a:t>
            </a:r>
            <a:endParaRPr sz="2000" b="1">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To be truly effective, cycle paths and pedestrian zones need to be accessible to all people, regardless of age or physical ability, ensuring that people with reduced mobility can benefit from these areas.</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Another challenge is to ensure that cycle paths and pedestrian zones are equitably distributed across the city, so that all communities have access to safe and healthy places to get around.</a:t>
            </a:r>
            <a:endParaRPr sz="2000">
              <a:solidFill>
                <a:schemeClr val="dk1"/>
              </a:solidFill>
              <a:latin typeface="Calibri"/>
              <a:ea typeface="Calibri"/>
              <a:cs typeface="Calibri"/>
              <a:sym typeface="Calibri"/>
            </a:endParaRPr>
          </a:p>
        </p:txBody>
      </p:sp>
      <p:pic>
        <p:nvPicPr>
          <p:cNvPr id="378" name="Google Shape;378;p30"/>
          <p:cNvPicPr preferRelativeResize="0"/>
          <p:nvPr/>
        </p:nvPicPr>
        <p:blipFill rotWithShape="1">
          <a:blip r:embed="rId3">
            <a:alphaModFix/>
          </a:blip>
          <a:srcRect t="8489" b="4398"/>
          <a:stretch/>
        </p:blipFill>
        <p:spPr>
          <a:xfrm>
            <a:off x="939907" y="4533900"/>
            <a:ext cx="6718521" cy="4385370"/>
          </a:xfrm>
          <a:prstGeom prst="rect">
            <a:avLst/>
          </a:prstGeom>
          <a:noFill/>
          <a:ln>
            <a:noFill/>
          </a:ln>
        </p:spPr>
      </p:pic>
      <p:sp>
        <p:nvSpPr>
          <p:cNvPr id="379" name="Google Shape;379;p30"/>
          <p:cNvSpPr txBox="1"/>
          <p:nvPr/>
        </p:nvSpPr>
        <p:spPr>
          <a:xfrm>
            <a:off x="7679874" y="8614946"/>
            <a:ext cx="485100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a:solidFill>
                  <a:srgbClr val="000000"/>
                </a:solidFill>
                <a:latin typeface="Calibri"/>
                <a:ea typeface="Calibri"/>
                <a:cs typeface="Calibri"/>
                <a:sym typeface="Calibri"/>
              </a:rPr>
              <a:t>Bicycle lanes with shared bike system in the background</a:t>
            </a:r>
            <a:endParaRPr sz="1600">
              <a:solidFill>
                <a:schemeClr val="dk1"/>
              </a:solidFill>
              <a:latin typeface="Calibri"/>
              <a:ea typeface="Calibri"/>
              <a:cs typeface="Calibri"/>
              <a:sym typeface="Calibri"/>
            </a:endParaRPr>
          </a:p>
        </p:txBody>
      </p:sp>
      <p:sp>
        <p:nvSpPr>
          <p:cNvPr id="380" name="Google Shape;380;p30"/>
          <p:cNvSpPr txBox="1"/>
          <p:nvPr/>
        </p:nvSpPr>
        <p:spPr>
          <a:xfrm>
            <a:off x="8534401" y="1943100"/>
            <a:ext cx="8534400" cy="33701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Shared bicycle systems</a:t>
            </a:r>
            <a:endParaRPr sz="2000" b="1">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The shared bicycle system is a service that allows the temporary use of bicycles at a reduced cost. The bikes are made available at strategically located stations, where users can pick up a bike, use it to get around and return it at another station.</a:t>
            </a:r>
            <a:endParaRPr sz="2000" b="0">
              <a:solidFill>
                <a:schemeClr val="dk1"/>
              </a:solidFill>
              <a:latin typeface="Calibri"/>
              <a:ea typeface="Calibri"/>
              <a:cs typeface="Calibri"/>
              <a:sym typeface="Calibri"/>
            </a:endParaRPr>
          </a:p>
          <a:p>
            <a:pPr marL="0" marR="0" lvl="0" indent="0" algn="l" rtl="0">
              <a:spcBef>
                <a:spcPts val="1800"/>
              </a:spcBef>
              <a:spcAft>
                <a:spcPts val="0"/>
              </a:spcAft>
              <a:buNone/>
            </a:pPr>
            <a:r>
              <a:rPr lang="en-US" sz="2000" b="0" i="0" u="none" strike="noStrike">
                <a:solidFill>
                  <a:srgbClr val="000000"/>
                </a:solidFill>
                <a:latin typeface="Calibri"/>
                <a:ea typeface="Calibri"/>
                <a:cs typeface="Calibri"/>
                <a:sym typeface="Calibri"/>
              </a:rPr>
              <a:t>This system reduces the need to own a bicycle, encourages more people to use this sustainable way of transport, especially for short journeys or as a supplement to public transport.</a:t>
            </a:r>
            <a:endParaRPr sz="2000" b="0">
              <a:solidFill>
                <a:schemeClr val="dk1"/>
              </a:solidFill>
              <a:latin typeface="Calibri"/>
              <a:ea typeface="Calibri"/>
              <a:cs typeface="Calibri"/>
              <a:sym typeface="Calibri"/>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1"/>
          <p:cNvSpPr txBox="1"/>
          <p:nvPr/>
        </p:nvSpPr>
        <p:spPr>
          <a:xfrm>
            <a:off x="838200" y="3162300"/>
            <a:ext cx="59442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3: Mobility and Accessibility</a:t>
            </a:r>
            <a:endParaRPr sz="2800" b="0">
              <a:solidFill>
                <a:srgbClr val="0B6922"/>
              </a:solidFill>
              <a:latin typeface="Calibri"/>
              <a:ea typeface="Calibri"/>
              <a:cs typeface="Calibri"/>
              <a:sym typeface="Calibri"/>
            </a:endParaRPr>
          </a:p>
        </p:txBody>
      </p:sp>
      <p:sp>
        <p:nvSpPr>
          <p:cNvPr id="386" name="Google Shape;386;p31"/>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1800">
              <a:solidFill>
                <a:schemeClr val="dk1"/>
              </a:solidFill>
              <a:latin typeface="Calibri"/>
              <a:ea typeface="Calibri"/>
              <a:cs typeface="Calibri"/>
              <a:sym typeface="Calibri"/>
            </a:endParaRPr>
          </a:p>
        </p:txBody>
      </p:sp>
      <p:sp>
        <p:nvSpPr>
          <p:cNvPr id="387" name="Google Shape;387;p31"/>
          <p:cNvSpPr txBox="1"/>
          <p:nvPr/>
        </p:nvSpPr>
        <p:spPr>
          <a:xfrm>
            <a:off x="914400" y="3682459"/>
            <a:ext cx="5791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Do’s and don’ts</a:t>
            </a:r>
            <a:r>
              <a:rPr lang="en-US" sz="2400" b="1">
                <a:solidFill>
                  <a:schemeClr val="dk1"/>
                </a:solidFill>
                <a:latin typeface="Helvetica Neue"/>
                <a:ea typeface="Helvetica Neue"/>
                <a:cs typeface="Helvetica Neue"/>
                <a:sym typeface="Helvetica Neue"/>
              </a:rPr>
              <a:t> </a:t>
            </a:r>
            <a:endParaRPr/>
          </a:p>
        </p:txBody>
      </p:sp>
      <p:pic>
        <p:nvPicPr>
          <p:cNvPr id="388" name="Google Shape;388;p31"/>
          <p:cNvPicPr preferRelativeResize="0"/>
          <p:nvPr/>
        </p:nvPicPr>
        <p:blipFill rotWithShape="1">
          <a:blip r:embed="rId3">
            <a:alphaModFix/>
          </a:blip>
          <a:srcRect/>
          <a:stretch/>
        </p:blipFill>
        <p:spPr>
          <a:xfrm>
            <a:off x="12874335" y="4238467"/>
            <a:ext cx="1819529" cy="1047896"/>
          </a:xfrm>
          <a:prstGeom prst="rect">
            <a:avLst/>
          </a:prstGeom>
          <a:noFill/>
          <a:ln>
            <a:noFill/>
          </a:ln>
        </p:spPr>
      </p:pic>
      <p:pic>
        <p:nvPicPr>
          <p:cNvPr id="389" name="Google Shape;389;p31"/>
          <p:cNvPicPr preferRelativeResize="0"/>
          <p:nvPr/>
        </p:nvPicPr>
        <p:blipFill rotWithShape="1">
          <a:blip r:embed="rId4">
            <a:alphaModFix/>
          </a:blip>
          <a:srcRect/>
          <a:stretch/>
        </p:blipFill>
        <p:spPr>
          <a:xfrm>
            <a:off x="4333778" y="4152730"/>
            <a:ext cx="1390844" cy="1219370"/>
          </a:xfrm>
          <a:prstGeom prst="rect">
            <a:avLst/>
          </a:prstGeom>
          <a:noFill/>
          <a:ln>
            <a:noFill/>
          </a:ln>
        </p:spPr>
      </p:pic>
      <p:sp>
        <p:nvSpPr>
          <p:cNvPr id="390" name="Google Shape;390;p31"/>
          <p:cNvSpPr txBox="1"/>
          <p:nvPr/>
        </p:nvSpPr>
        <p:spPr>
          <a:xfrm>
            <a:off x="838200" y="5437723"/>
            <a:ext cx="7620000" cy="21441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1. </a:t>
            </a:r>
            <a:r>
              <a:rPr lang="en-US" sz="2000" b="0" i="0" u="none" strike="noStrike">
                <a:solidFill>
                  <a:srgbClr val="000000"/>
                </a:solidFill>
                <a:latin typeface="Calibri"/>
                <a:ea typeface="Calibri"/>
                <a:cs typeface="Calibri"/>
                <a:sym typeface="Calibri"/>
              </a:rPr>
              <a:t>Use and promote public transport.</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2. </a:t>
            </a:r>
            <a:r>
              <a:rPr lang="en-US" sz="2000" b="0" i="0" u="none" strike="noStrike">
                <a:solidFill>
                  <a:srgbClr val="000000"/>
                </a:solidFill>
                <a:latin typeface="Calibri"/>
                <a:ea typeface="Calibri"/>
                <a:cs typeface="Calibri"/>
                <a:sym typeface="Calibri"/>
              </a:rPr>
              <a:t>Avoid the laziness of polluting private transport.</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3. </a:t>
            </a:r>
            <a:r>
              <a:rPr lang="en-US" sz="2000" b="0" i="0" u="none" strike="noStrike">
                <a:solidFill>
                  <a:srgbClr val="000000"/>
                </a:solidFill>
                <a:latin typeface="Calibri"/>
                <a:ea typeface="Calibri"/>
                <a:cs typeface="Calibri"/>
                <a:sym typeface="Calibri"/>
              </a:rPr>
              <a:t>Integrate active mobility into daily life.</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4. </a:t>
            </a:r>
            <a:r>
              <a:rPr lang="en-US" sz="2000" b="0" i="0" u="none" strike="noStrike">
                <a:solidFill>
                  <a:srgbClr val="000000"/>
                </a:solidFill>
                <a:latin typeface="Calibri"/>
                <a:ea typeface="Calibri"/>
                <a:cs typeface="Calibri"/>
                <a:sym typeface="Calibri"/>
              </a:rPr>
              <a:t>Use public transport passes and discounts to save money</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5. </a:t>
            </a:r>
            <a:r>
              <a:rPr lang="en-US" sz="2000" b="0" i="0" u="none" strike="noStrike">
                <a:solidFill>
                  <a:srgbClr val="000000"/>
                </a:solidFill>
                <a:latin typeface="Calibri"/>
                <a:ea typeface="Calibri"/>
                <a:cs typeface="Calibri"/>
                <a:sym typeface="Calibri"/>
              </a:rPr>
              <a:t>Plan optimized and sustainable journeys to save time and resources.</a:t>
            </a:r>
            <a:endParaRPr sz="2000" b="0">
              <a:solidFill>
                <a:schemeClr val="dk1"/>
              </a:solidFill>
              <a:latin typeface="Calibri"/>
              <a:ea typeface="Calibri"/>
              <a:cs typeface="Calibri"/>
              <a:sym typeface="Calibri"/>
            </a:endParaRPr>
          </a:p>
        </p:txBody>
      </p:sp>
      <p:sp>
        <p:nvSpPr>
          <p:cNvPr id="391" name="Google Shape;391;p31"/>
          <p:cNvSpPr txBox="1"/>
          <p:nvPr/>
        </p:nvSpPr>
        <p:spPr>
          <a:xfrm>
            <a:off x="9144000" y="5437723"/>
            <a:ext cx="9144000" cy="2451953"/>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rgbClr val="000000"/>
              </a:buClr>
              <a:buSzPts val="2000"/>
              <a:buFont typeface="Calibri"/>
              <a:buAutoNum type="arabicPeriod"/>
            </a:pPr>
            <a:r>
              <a:rPr lang="en-US" sz="2000" b="1" i="0" u="none" strike="noStrike">
                <a:solidFill>
                  <a:srgbClr val="000000"/>
                </a:solidFill>
                <a:latin typeface="Calibri"/>
                <a:ea typeface="Calibri"/>
                <a:cs typeface="Calibri"/>
                <a:sym typeface="Calibri"/>
              </a:rPr>
              <a:t> </a:t>
            </a:r>
            <a:r>
              <a:rPr lang="en-US" sz="2000" b="0" i="0" u="none" strike="noStrike">
                <a:solidFill>
                  <a:srgbClr val="000000"/>
                </a:solidFill>
                <a:latin typeface="Calibri"/>
                <a:ea typeface="Calibri"/>
                <a:cs typeface="Calibri"/>
                <a:sym typeface="Calibri"/>
              </a:rPr>
              <a:t>Don't ignore public transport.</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2. </a:t>
            </a:r>
            <a:r>
              <a:rPr lang="en-US" sz="2000" b="0" i="0" u="none" strike="noStrike">
                <a:solidFill>
                  <a:srgbClr val="000000"/>
                </a:solidFill>
                <a:latin typeface="Calibri"/>
                <a:ea typeface="Calibri"/>
                <a:cs typeface="Calibri"/>
                <a:sym typeface="Calibri"/>
              </a:rPr>
              <a:t>Don't rely solely on individual transport solutions.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3. </a:t>
            </a:r>
            <a:r>
              <a:rPr lang="en-US" sz="2000" b="0" i="0" u="none" strike="noStrike">
                <a:solidFill>
                  <a:srgbClr val="000000"/>
                </a:solidFill>
                <a:latin typeface="Calibri"/>
                <a:ea typeface="Calibri"/>
                <a:cs typeface="Calibri"/>
                <a:sym typeface="Calibri"/>
              </a:rPr>
              <a:t>Don't ignore the restrictions imposed on the circulation of individual vehicles.</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4. </a:t>
            </a:r>
            <a:r>
              <a:rPr lang="en-US" sz="2000" b="0" i="0" u="none" strike="noStrike">
                <a:solidFill>
                  <a:srgbClr val="000000"/>
                </a:solidFill>
                <a:latin typeface="Calibri"/>
                <a:ea typeface="Calibri"/>
                <a:cs typeface="Calibri"/>
                <a:sym typeface="Calibri"/>
              </a:rPr>
              <a:t>Don't disregard the safety of citizens choosing soft mobility.</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5. </a:t>
            </a:r>
            <a:r>
              <a:rPr lang="en-US" sz="2000" b="0" i="0" u="none" strike="noStrike">
                <a:solidFill>
                  <a:srgbClr val="000000"/>
                </a:solidFill>
                <a:latin typeface="Calibri"/>
                <a:ea typeface="Calibri"/>
                <a:cs typeface="Calibri"/>
                <a:sym typeface="Calibri"/>
              </a:rPr>
              <a:t>Don't fail to demand improvements in public transport from the competent    authorities</a:t>
            </a:r>
            <a:r>
              <a:rPr lang="en-US" sz="1800" b="0" i="0" u="none" strike="noStrike">
                <a:solidFill>
                  <a:srgbClr val="000000"/>
                </a:solidFill>
                <a:latin typeface="Calibri"/>
                <a:ea typeface="Calibri"/>
                <a:cs typeface="Calibri"/>
                <a:sym typeface="Calibri"/>
              </a:rPr>
              <a: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2"/>
          <p:cNvSpPr txBox="1"/>
          <p:nvPr/>
        </p:nvSpPr>
        <p:spPr>
          <a:xfrm>
            <a:off x="838200" y="2629911"/>
            <a:ext cx="1173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397" name="Google Shape;397;p32"/>
          <p:cNvSpPr txBox="1"/>
          <p:nvPr/>
        </p:nvSpPr>
        <p:spPr>
          <a:xfrm>
            <a:off x="914400" y="3619500"/>
            <a:ext cx="5715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4: Production and consumption</a:t>
            </a:r>
            <a:endParaRPr sz="2800" b="0">
              <a:solidFill>
                <a:srgbClr val="0B6922"/>
              </a:solidFill>
              <a:latin typeface="Calibri"/>
              <a:ea typeface="Calibri"/>
              <a:cs typeface="Calibri"/>
              <a:sym typeface="Calibri"/>
            </a:endParaRPr>
          </a:p>
        </p:txBody>
      </p:sp>
      <p:sp>
        <p:nvSpPr>
          <p:cNvPr id="398" name="Google Shape;398;p32"/>
          <p:cNvSpPr txBox="1"/>
          <p:nvPr/>
        </p:nvSpPr>
        <p:spPr>
          <a:xfrm>
            <a:off x="838200" y="4232626"/>
            <a:ext cx="9067800" cy="51706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All the things that we buy and use have different impacts on the</a:t>
            </a:r>
            <a:r>
              <a:rPr lang="en-US" sz="2000" dirty="0">
                <a:solidFill>
                  <a:schemeClr val="dk1"/>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environment:</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 In their production</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 In transporting them to the place where we shop</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 In their use</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 In the waste that they produce at the end of their life.</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It’s important to consider all these aspects when buying a product, so that we choose the one that has the smallest carbon footprint in its life cycle and meets our use needs.</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Consumers have the power to choose what they buy and also the power not to buy it. It is by exercising this power that the consumer becomes a responsible citizen: by carefully choosing goods with a lower environmental impact; and by buying only what they need, without succumbing to the manipulations of marketing and advertising.</a:t>
            </a:r>
            <a:endParaRPr sz="2000" b="0" dirty="0">
              <a:solidFill>
                <a:schemeClr val="dk1"/>
              </a:solidFill>
              <a:latin typeface="Calibri"/>
              <a:ea typeface="Calibri"/>
              <a:cs typeface="Calibri"/>
              <a:sym typeface="Calibri"/>
            </a:endParaRPr>
          </a:p>
          <a:p>
            <a:pPr marL="0" marR="0" lvl="0" indent="0" algn="l" rtl="0">
              <a:spcBef>
                <a:spcPts val="0"/>
              </a:spcBef>
              <a:spcAft>
                <a:spcPts val="0"/>
              </a:spcAft>
              <a:buNone/>
            </a:pPr>
            <a:br>
              <a:rPr lang="en-US" sz="2000" dirty="0">
                <a:solidFill>
                  <a:schemeClr val="dk1"/>
                </a:solidFill>
                <a:latin typeface="Calibri"/>
                <a:ea typeface="Calibri"/>
                <a:cs typeface="Calibri"/>
                <a:sym typeface="Calibri"/>
              </a:rPr>
            </a:br>
            <a:endParaRPr sz="2000" dirty="0">
              <a:solidFill>
                <a:schemeClr val="dk1"/>
              </a:solidFill>
              <a:latin typeface="Calibri"/>
              <a:ea typeface="Calibri"/>
              <a:cs typeface="Calibri"/>
              <a:sym typeface="Calibri"/>
            </a:endParaRPr>
          </a:p>
        </p:txBody>
      </p:sp>
      <p:pic>
        <p:nvPicPr>
          <p:cNvPr id="399" name="Google Shape;399;p32"/>
          <p:cNvPicPr preferRelativeResize="0"/>
          <p:nvPr/>
        </p:nvPicPr>
        <p:blipFill rotWithShape="1">
          <a:blip r:embed="rId3">
            <a:alphaModFix/>
          </a:blip>
          <a:srcRect/>
          <a:stretch/>
        </p:blipFill>
        <p:spPr>
          <a:xfrm>
            <a:off x="10245488" y="1755920"/>
            <a:ext cx="6880462" cy="51706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3"/>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4: Production and consumption</a:t>
            </a:r>
            <a:endParaRPr sz="2800" b="0">
              <a:solidFill>
                <a:srgbClr val="0B6922"/>
              </a:solidFill>
              <a:latin typeface="Calibri"/>
              <a:ea typeface="Calibri"/>
              <a:cs typeface="Calibri"/>
              <a:sym typeface="Calibri"/>
            </a:endParaRPr>
          </a:p>
        </p:txBody>
      </p:sp>
      <p:sp>
        <p:nvSpPr>
          <p:cNvPr id="406" name="Google Shape;406;p33"/>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Trade and consumption</a:t>
            </a:r>
            <a:endParaRPr sz="2400" b="0">
              <a:solidFill>
                <a:schemeClr val="dk1"/>
              </a:solidFill>
              <a:latin typeface="Calibri"/>
              <a:ea typeface="Calibri"/>
              <a:cs typeface="Calibri"/>
              <a:sym typeface="Calibri"/>
            </a:endParaRPr>
          </a:p>
        </p:txBody>
      </p:sp>
      <p:sp>
        <p:nvSpPr>
          <p:cNvPr id="407" name="Google Shape;407;p33"/>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08" name="Google Shape;408;p33"/>
          <p:cNvSpPr txBox="1"/>
          <p:nvPr/>
        </p:nvSpPr>
        <p:spPr>
          <a:xfrm>
            <a:off x="855786" y="4888191"/>
            <a:ext cx="7848600" cy="34265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Commerce is a fundamental part of the urban ecosystem. However, its circulation and intensity are major contributors to urban pollution, mainly through the transport and the waste generated.</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Buying goods produced as close to home as possible is the first objective of a conscious consumer. The second is to buy from local shops rather than distant big stores. Both reduce the impact of transport and energy consumption.</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In Europe, most products must be labelled with information about their components, production characteristics, use and recycling. Reading these labels carefully is essential for making informed choices.</a:t>
            </a:r>
            <a:endParaRPr sz="2000" b="0" dirty="0">
              <a:solidFill>
                <a:schemeClr val="dk1"/>
              </a:solidFill>
              <a:latin typeface="Calibri"/>
              <a:ea typeface="Calibri"/>
              <a:cs typeface="Calibri"/>
              <a:sym typeface="Calibri"/>
            </a:endParaRPr>
          </a:p>
        </p:txBody>
      </p:sp>
      <p:pic>
        <p:nvPicPr>
          <p:cNvPr id="409" name="Google Shape;409;p33"/>
          <p:cNvPicPr preferRelativeResize="0"/>
          <p:nvPr/>
        </p:nvPicPr>
        <p:blipFill rotWithShape="1">
          <a:blip r:embed="rId3">
            <a:alphaModFix/>
          </a:blip>
          <a:srcRect t="3094" b="2920"/>
          <a:stretch/>
        </p:blipFill>
        <p:spPr>
          <a:xfrm>
            <a:off x="9501381" y="1485900"/>
            <a:ext cx="6576819" cy="4648200"/>
          </a:xfrm>
          <a:prstGeom prst="rect">
            <a:avLst/>
          </a:prstGeom>
          <a:noFill/>
          <a:ln>
            <a:noFill/>
          </a:ln>
        </p:spPr>
      </p:pic>
      <p:sp>
        <p:nvSpPr>
          <p:cNvPr id="410" name="Google Shape;410;p33"/>
          <p:cNvSpPr txBox="1"/>
          <p:nvPr/>
        </p:nvSpPr>
        <p:spPr>
          <a:xfrm>
            <a:off x="9372600" y="6375778"/>
            <a:ext cx="764361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Another important consideration is the type of packaging. Conscientious shoppers should reduce their use of plastics, preferring recycled and recyclable packaging, use their own bags and containers and buy in bulk where possible. Some foods, such as leguminous, cereals, fruit and vegetables, can be up to 30 percent more expensive when bought packaged.</a:t>
            </a:r>
            <a:endParaRPr sz="2000" b="0" dirty="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4"/>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4: Production and consumption</a:t>
            </a:r>
            <a:endParaRPr sz="2800" b="0">
              <a:solidFill>
                <a:srgbClr val="0B6922"/>
              </a:solidFill>
              <a:latin typeface="Calibri"/>
              <a:ea typeface="Calibri"/>
              <a:cs typeface="Calibri"/>
              <a:sym typeface="Calibri"/>
            </a:endParaRPr>
          </a:p>
        </p:txBody>
      </p:sp>
      <p:sp>
        <p:nvSpPr>
          <p:cNvPr id="417" name="Google Shape;417;p34"/>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Social life and consumption</a:t>
            </a:r>
            <a:endParaRPr sz="2400" b="0">
              <a:solidFill>
                <a:schemeClr val="dk1"/>
              </a:solidFill>
              <a:latin typeface="Calibri"/>
              <a:ea typeface="Calibri"/>
              <a:cs typeface="Calibri"/>
              <a:sym typeface="Calibri"/>
            </a:endParaRPr>
          </a:p>
        </p:txBody>
      </p:sp>
      <p:sp>
        <p:nvSpPr>
          <p:cNvPr id="418" name="Google Shape;418;p34"/>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19" name="Google Shape;419;p34"/>
          <p:cNvSpPr txBox="1"/>
          <p:nvPr/>
        </p:nvSpPr>
        <p:spPr>
          <a:xfrm>
            <a:off x="838200" y="4686300"/>
            <a:ext cx="7848600" cy="41703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i="0" u="none" strike="noStrike" dirty="0">
                <a:solidFill>
                  <a:srgbClr val="000000"/>
                </a:solidFill>
                <a:latin typeface="Calibri"/>
                <a:ea typeface="Calibri"/>
                <a:cs typeface="Calibri"/>
                <a:sym typeface="Calibri"/>
              </a:rPr>
              <a:t>Cities are, by their very nature, environments of intense socialization, where citizens are constantly interacting in countless activities of all kinds, with diverse and ever-increasing energy consumption.</a:t>
            </a:r>
            <a:endParaRPr sz="2000" b="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n-US" sz="2000" b="0" i="0" u="none" strike="noStrike" dirty="0">
                <a:solidFill>
                  <a:srgbClr val="000000"/>
                </a:solidFill>
                <a:latin typeface="Calibri"/>
                <a:ea typeface="Calibri"/>
                <a:cs typeface="Calibri"/>
                <a:sym typeface="Calibri"/>
              </a:rPr>
              <a:t>Many of these activities require citizens to travel from one place to another in polluting means of transport. A basic principle for avoiding urban environmental degradation is to avoid unnecessary travel. </a:t>
            </a:r>
            <a:endParaRPr sz="2000" b="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n-US" sz="2000" b="0" i="0" u="none" strike="noStrike" dirty="0">
                <a:solidFill>
                  <a:srgbClr val="000000"/>
                </a:solidFill>
                <a:latin typeface="Calibri"/>
                <a:ea typeface="Calibri"/>
                <a:cs typeface="Calibri"/>
                <a:sym typeface="Calibri"/>
              </a:rPr>
              <a:t>Another principle is to avoid attending events with large concentrations of people, which consume a lot of energy and generate large amounts of polluting waste. </a:t>
            </a:r>
            <a:endParaRPr sz="2000" b="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n-US" sz="2000" b="0" i="0" u="none" strike="noStrike" dirty="0">
                <a:solidFill>
                  <a:srgbClr val="000000"/>
                </a:solidFill>
                <a:latin typeface="Calibri"/>
                <a:ea typeface="Calibri"/>
                <a:cs typeface="Calibri"/>
                <a:sym typeface="Calibri"/>
              </a:rPr>
              <a:t>A conscious consumer is one who buys only what he needs, without succumbing to the manipulations of marketing and advertising, which impose unnecessary and polluting consumer fashions.</a:t>
            </a:r>
            <a:endParaRPr dirty="0"/>
          </a:p>
        </p:txBody>
      </p:sp>
      <p:sp>
        <p:nvSpPr>
          <p:cNvPr id="420" name="Google Shape;420;p34"/>
          <p:cNvSpPr txBox="1"/>
          <p:nvPr/>
        </p:nvSpPr>
        <p:spPr>
          <a:xfrm>
            <a:off x="9448801" y="6819900"/>
            <a:ext cx="746760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i="0" u="none" strike="noStrike" dirty="0">
                <a:solidFill>
                  <a:srgbClr val="000000"/>
                </a:solidFill>
                <a:latin typeface="Calibri"/>
                <a:ea typeface="Calibri"/>
                <a:cs typeface="Calibri"/>
                <a:sym typeface="Calibri"/>
              </a:rPr>
              <a:t>One of the most polluting industries on the planet is the clothing industry, which produces low-quality and disposable clothing that is consumed quickly and continuously – a social habit known as “fast fashion”.</a:t>
            </a:r>
            <a:endParaRPr dirty="0"/>
          </a:p>
        </p:txBody>
      </p:sp>
      <p:pic>
        <p:nvPicPr>
          <p:cNvPr id="421" name="Google Shape;421;p34"/>
          <p:cNvPicPr preferRelativeResize="0"/>
          <p:nvPr/>
        </p:nvPicPr>
        <p:blipFill rotWithShape="1">
          <a:blip r:embed="rId3">
            <a:alphaModFix/>
          </a:blip>
          <a:srcRect b="6882"/>
          <a:stretch/>
        </p:blipFill>
        <p:spPr>
          <a:xfrm>
            <a:off x="9525000" y="1565980"/>
            <a:ext cx="6044591" cy="5141930"/>
          </a:xfrm>
          <a:prstGeom prst="rect">
            <a:avLst/>
          </a:prstGeom>
          <a:noFill/>
          <a:ln>
            <a:noFill/>
          </a:ln>
        </p:spPr>
      </p:pic>
      <p:sp>
        <p:nvSpPr>
          <p:cNvPr id="422" name="Google Shape;422;p34"/>
          <p:cNvSpPr txBox="1"/>
          <p:nvPr/>
        </p:nvSpPr>
        <p:spPr>
          <a:xfrm>
            <a:off x="15569591" y="1484671"/>
            <a:ext cx="14478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dirty="0">
                <a:solidFill>
                  <a:srgbClr val="000000"/>
                </a:solidFill>
                <a:latin typeface="Calibri"/>
                <a:ea typeface="Calibri"/>
                <a:cs typeface="Calibri"/>
                <a:sym typeface="Calibri"/>
              </a:rPr>
              <a:t>The Great Venus of Rags, a sculpture by Michelangelo </a:t>
            </a:r>
            <a:r>
              <a:rPr lang="en-US" sz="1600" b="0" i="1" u="none" strike="noStrike" dirty="0" err="1">
                <a:solidFill>
                  <a:srgbClr val="000000"/>
                </a:solidFill>
                <a:latin typeface="Calibri"/>
                <a:ea typeface="Calibri"/>
                <a:cs typeface="Calibri"/>
                <a:sym typeface="Calibri"/>
              </a:rPr>
              <a:t>Pistoletto</a:t>
            </a:r>
            <a:r>
              <a:rPr lang="en-US" sz="1600" b="0" i="1" u="none" strike="noStrike" dirty="0">
                <a:solidFill>
                  <a:srgbClr val="000000"/>
                </a:solidFill>
                <a:latin typeface="Calibri"/>
                <a:ea typeface="Calibri"/>
                <a:cs typeface="Calibri"/>
                <a:sym typeface="Calibri"/>
              </a:rPr>
              <a:t> criticizing consumerism (Piazza del Municipio, Naples)</a:t>
            </a:r>
            <a:endParaRPr sz="1600" dirty="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5"/>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4: Production and consumption</a:t>
            </a:r>
            <a:endParaRPr sz="2800" b="0">
              <a:solidFill>
                <a:srgbClr val="0B6922"/>
              </a:solidFill>
              <a:latin typeface="Calibri"/>
              <a:ea typeface="Calibri"/>
              <a:cs typeface="Calibri"/>
              <a:sym typeface="Calibri"/>
            </a:endParaRPr>
          </a:p>
        </p:txBody>
      </p:sp>
      <p:sp>
        <p:nvSpPr>
          <p:cNvPr id="429" name="Google Shape;429;p35"/>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The 3R: Reduce, Reuse, Recycle</a:t>
            </a:r>
            <a:endParaRPr sz="2400" b="0">
              <a:solidFill>
                <a:schemeClr val="dk1"/>
              </a:solidFill>
              <a:latin typeface="Calibri"/>
              <a:ea typeface="Calibri"/>
              <a:cs typeface="Calibri"/>
              <a:sym typeface="Calibri"/>
            </a:endParaRPr>
          </a:p>
        </p:txBody>
      </p:sp>
      <p:sp>
        <p:nvSpPr>
          <p:cNvPr id="430" name="Google Shape;430;p35"/>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31" name="Google Shape;431;p35"/>
          <p:cNvSpPr txBox="1"/>
          <p:nvPr/>
        </p:nvSpPr>
        <p:spPr>
          <a:xfrm>
            <a:off x="838200" y="4763836"/>
            <a:ext cx="7848600" cy="44781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The 3Rs is a sustainable development practice that reduces negative environmental impacts and enables consumers to save money.</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Reduce</a:t>
            </a:r>
            <a:r>
              <a:rPr lang="en-US" sz="2000" b="0" i="0" u="none" strike="noStrike" dirty="0">
                <a:solidFill>
                  <a:srgbClr val="000000"/>
                </a:solidFill>
                <a:latin typeface="Calibri"/>
                <a:ea typeface="Calibri"/>
                <a:cs typeface="Calibri"/>
                <a:sym typeface="Calibri"/>
              </a:rPr>
              <a:t> means buying fewer goods, buying consciously and without waste, and using resources efficiently such as water and energy.</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Reuse</a:t>
            </a:r>
            <a:r>
              <a:rPr lang="en-US" sz="2000" b="0" i="0" u="none" strike="noStrike" dirty="0">
                <a:solidFill>
                  <a:srgbClr val="000000"/>
                </a:solidFill>
                <a:latin typeface="Calibri"/>
                <a:ea typeface="Calibri"/>
                <a:cs typeface="Calibri"/>
                <a:sym typeface="Calibri"/>
              </a:rPr>
              <a:t> means giving new life to materials and products by selling or donating them, and buying used goods instead of new ones, which are more expensive.</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Recycle</a:t>
            </a:r>
            <a:r>
              <a:rPr lang="en-US" sz="2000" b="0" i="0" u="none" strike="noStrike" dirty="0">
                <a:solidFill>
                  <a:srgbClr val="000000"/>
                </a:solidFill>
                <a:latin typeface="Calibri"/>
                <a:ea typeface="Calibri"/>
                <a:cs typeface="Calibri"/>
                <a:sym typeface="Calibri"/>
              </a:rPr>
              <a:t> is the final step in minimizing the negative impacts of the production and consumption of goods through the deposit and selective collection, processing and reintroduction of their waste into the production chain.</a:t>
            </a:r>
            <a:endParaRPr sz="2000" b="0" dirty="0">
              <a:solidFill>
                <a:schemeClr val="dk1"/>
              </a:solidFill>
              <a:latin typeface="Calibri"/>
              <a:ea typeface="Calibri"/>
              <a:cs typeface="Calibri"/>
              <a:sym typeface="Calibri"/>
            </a:endParaRPr>
          </a:p>
          <a:p>
            <a:pPr marL="0" marR="0" lvl="0" indent="0" algn="l" rtl="0">
              <a:spcBef>
                <a:spcPts val="0"/>
              </a:spcBef>
              <a:spcAft>
                <a:spcPts val="0"/>
              </a:spcAft>
              <a:buNone/>
            </a:pPr>
            <a:br>
              <a:rPr lang="en-US" sz="2000" dirty="0">
                <a:solidFill>
                  <a:schemeClr val="dk1"/>
                </a:solidFill>
                <a:latin typeface="Calibri"/>
                <a:ea typeface="Calibri"/>
                <a:cs typeface="Calibri"/>
                <a:sym typeface="Calibri"/>
              </a:rPr>
            </a:br>
            <a:endParaRPr sz="2000" b="0" i="0" u="none" strike="noStrike" dirty="0">
              <a:solidFill>
                <a:srgbClr val="000000"/>
              </a:solidFill>
              <a:latin typeface="Calibri"/>
              <a:ea typeface="Calibri"/>
              <a:cs typeface="Calibri"/>
              <a:sym typeface="Calibri"/>
            </a:endParaRPr>
          </a:p>
        </p:txBody>
      </p:sp>
      <p:pic>
        <p:nvPicPr>
          <p:cNvPr id="432" name="Google Shape;432;p35"/>
          <p:cNvPicPr preferRelativeResize="0"/>
          <p:nvPr/>
        </p:nvPicPr>
        <p:blipFill>
          <a:blip r:embed="rId3">
            <a:alphaModFix/>
          </a:blip>
          <a:stretch>
            <a:fillRect/>
          </a:stretch>
        </p:blipFill>
        <p:spPr>
          <a:xfrm>
            <a:off x="9591275" y="2141350"/>
            <a:ext cx="5579669" cy="58882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6"/>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4: Production and consumption</a:t>
            </a:r>
            <a:endParaRPr sz="2800" b="0">
              <a:solidFill>
                <a:srgbClr val="0B6922"/>
              </a:solidFill>
              <a:latin typeface="Calibri"/>
              <a:ea typeface="Calibri"/>
              <a:cs typeface="Calibri"/>
              <a:sym typeface="Calibri"/>
            </a:endParaRPr>
          </a:p>
        </p:txBody>
      </p:sp>
      <p:sp>
        <p:nvSpPr>
          <p:cNvPr id="439" name="Google Shape;439;p36"/>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4. Degrowth</a:t>
            </a:r>
            <a:endParaRPr sz="2400" b="0">
              <a:solidFill>
                <a:schemeClr val="dk1"/>
              </a:solidFill>
              <a:latin typeface="Calibri"/>
              <a:ea typeface="Calibri"/>
              <a:cs typeface="Calibri"/>
              <a:sym typeface="Calibri"/>
            </a:endParaRPr>
          </a:p>
        </p:txBody>
      </p:sp>
      <p:sp>
        <p:nvSpPr>
          <p:cNvPr id="440" name="Google Shape;440;p36"/>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41" name="Google Shape;441;p36"/>
          <p:cNvSpPr txBox="1"/>
          <p:nvPr/>
        </p:nvSpPr>
        <p:spPr>
          <a:xfrm>
            <a:off x="838200" y="4627610"/>
            <a:ext cx="7848600" cy="38625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The concept of </a:t>
            </a:r>
            <a:r>
              <a:rPr lang="en-US" sz="2000" b="1" i="0" u="none" strike="noStrike" dirty="0">
                <a:solidFill>
                  <a:srgbClr val="000000"/>
                </a:solidFill>
                <a:latin typeface="Calibri"/>
                <a:ea typeface="Calibri"/>
                <a:cs typeface="Calibri"/>
                <a:sym typeface="Calibri"/>
              </a:rPr>
              <a:t>degrowth </a:t>
            </a:r>
            <a:r>
              <a:rPr lang="en-US" sz="2000" b="0" i="0" u="none" strike="noStrike" dirty="0">
                <a:solidFill>
                  <a:srgbClr val="000000"/>
                </a:solidFill>
                <a:latin typeface="Calibri"/>
                <a:ea typeface="Calibri"/>
                <a:cs typeface="Calibri"/>
                <a:sym typeface="Calibri"/>
              </a:rPr>
              <a:t>has been proposed and discussed in opposition to sustainable development. Degrowth theorists believe that the use of the development adjective, is a mask for the economic growth that has brought the planet and humanity into the current situation of unsustainability.</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Degrowth is essentially a proposal for a controlled reduction in production and consumption, based on principles that can be summarized as follows:</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Environmental sustainability:</a:t>
            </a:r>
            <a:r>
              <a:rPr lang="en-US" sz="2000" b="0" i="0" u="none" strike="noStrike" dirty="0">
                <a:solidFill>
                  <a:srgbClr val="000000"/>
                </a:solidFill>
                <a:latin typeface="Calibri"/>
                <a:ea typeface="Calibri"/>
                <a:cs typeface="Calibri"/>
                <a:sym typeface="Calibri"/>
              </a:rPr>
              <a:t> Reducing the depletion of natural resources and the emission of pollutants.</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Social well-being:</a:t>
            </a:r>
            <a:r>
              <a:rPr lang="en-US" sz="2000" b="0" i="0" u="none" strike="noStrike" dirty="0">
                <a:solidFill>
                  <a:srgbClr val="000000"/>
                </a:solidFill>
                <a:latin typeface="Calibri"/>
                <a:ea typeface="Calibri"/>
                <a:cs typeface="Calibri"/>
                <a:sym typeface="Calibri"/>
              </a:rPr>
              <a:t> Valuing quality of life and people’s well-being over the accumulation of material goods.</a:t>
            </a:r>
            <a:endParaRPr sz="2000" b="0" dirty="0">
              <a:solidFill>
                <a:schemeClr val="dk1"/>
              </a:solidFill>
              <a:latin typeface="Calibri"/>
              <a:ea typeface="Calibri"/>
              <a:cs typeface="Calibri"/>
              <a:sym typeface="Calibri"/>
            </a:endParaRPr>
          </a:p>
        </p:txBody>
      </p:sp>
      <p:pic>
        <p:nvPicPr>
          <p:cNvPr id="442" name="Google Shape;442;p36"/>
          <p:cNvPicPr preferRelativeResize="0"/>
          <p:nvPr/>
        </p:nvPicPr>
        <p:blipFill rotWithShape="1">
          <a:blip r:embed="rId3">
            <a:alphaModFix/>
          </a:blip>
          <a:srcRect/>
          <a:stretch/>
        </p:blipFill>
        <p:spPr>
          <a:xfrm>
            <a:off x="9753600" y="1729469"/>
            <a:ext cx="7394731" cy="4467198"/>
          </a:xfrm>
          <a:prstGeom prst="rect">
            <a:avLst/>
          </a:prstGeom>
          <a:noFill/>
          <a:ln>
            <a:noFill/>
          </a:ln>
        </p:spPr>
      </p:pic>
      <p:sp>
        <p:nvSpPr>
          <p:cNvPr id="443" name="Google Shape;443;p36"/>
          <p:cNvSpPr txBox="1"/>
          <p:nvPr/>
        </p:nvSpPr>
        <p:spPr>
          <a:xfrm>
            <a:off x="9677400" y="6739821"/>
            <a:ext cx="7394731" cy="14516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Social justice:</a:t>
            </a:r>
            <a:r>
              <a:rPr lang="en-US" sz="2000" b="0" i="0" u="none" strike="noStrike" dirty="0">
                <a:solidFill>
                  <a:srgbClr val="000000"/>
                </a:solidFill>
                <a:latin typeface="Calibri"/>
                <a:ea typeface="Calibri"/>
                <a:cs typeface="Calibri"/>
                <a:sym typeface="Calibri"/>
              </a:rPr>
              <a:t> Reducing economic and social inequalities through the fair distribution of resources.</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Local economies:</a:t>
            </a:r>
            <a:r>
              <a:rPr lang="en-US" sz="2000" b="0" i="0" u="none" strike="noStrike" dirty="0">
                <a:solidFill>
                  <a:srgbClr val="000000"/>
                </a:solidFill>
                <a:latin typeface="Calibri"/>
                <a:ea typeface="Calibri"/>
                <a:cs typeface="Calibri"/>
                <a:sym typeface="Calibri"/>
              </a:rPr>
              <a:t> Strengthening local economies by reducing dependence on global markets.</a:t>
            </a:r>
            <a:endParaRPr sz="1800" dirty="0">
              <a:solidFill>
                <a:schemeClr val="dk1"/>
              </a:solidFill>
              <a:latin typeface="Calibri"/>
              <a:ea typeface="Calibri"/>
              <a:cs typeface="Calibri"/>
              <a:sym typeface="Calibri"/>
            </a:endParaRPr>
          </a:p>
        </p:txBody>
      </p:sp>
      <p:sp>
        <p:nvSpPr>
          <p:cNvPr id="444" name="Google Shape;444;p36"/>
          <p:cNvSpPr txBox="1"/>
          <p:nvPr/>
        </p:nvSpPr>
        <p:spPr>
          <a:xfrm>
            <a:off x="9753600" y="6196667"/>
            <a:ext cx="36576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sng" strike="noStrike"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Post Growth Game</a:t>
            </a:r>
            <a:endParaRPr sz="1600" dirty="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7"/>
          <p:cNvSpPr txBox="1"/>
          <p:nvPr/>
        </p:nvSpPr>
        <p:spPr>
          <a:xfrm>
            <a:off x="838200" y="3162300"/>
            <a:ext cx="59442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4: Production and consumption</a:t>
            </a:r>
            <a:endParaRPr sz="2800" b="0">
              <a:solidFill>
                <a:srgbClr val="0B6922"/>
              </a:solidFill>
              <a:latin typeface="Calibri"/>
              <a:ea typeface="Calibri"/>
              <a:cs typeface="Calibri"/>
              <a:sym typeface="Calibri"/>
            </a:endParaRPr>
          </a:p>
        </p:txBody>
      </p:sp>
      <p:sp>
        <p:nvSpPr>
          <p:cNvPr id="450" name="Google Shape;450;p37"/>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1800">
              <a:solidFill>
                <a:schemeClr val="dk1"/>
              </a:solidFill>
              <a:latin typeface="Calibri"/>
              <a:ea typeface="Calibri"/>
              <a:cs typeface="Calibri"/>
              <a:sym typeface="Calibri"/>
            </a:endParaRPr>
          </a:p>
        </p:txBody>
      </p:sp>
      <p:sp>
        <p:nvSpPr>
          <p:cNvPr id="451" name="Google Shape;451;p37"/>
          <p:cNvSpPr txBox="1"/>
          <p:nvPr/>
        </p:nvSpPr>
        <p:spPr>
          <a:xfrm>
            <a:off x="914400" y="3682459"/>
            <a:ext cx="5791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Do’s and don’ts</a:t>
            </a:r>
            <a:r>
              <a:rPr lang="en-US" sz="2400" b="1" dirty="0">
                <a:solidFill>
                  <a:schemeClr val="dk1"/>
                </a:solidFill>
                <a:latin typeface="Helvetica Neue"/>
                <a:ea typeface="Helvetica Neue"/>
                <a:cs typeface="Helvetica Neue"/>
                <a:sym typeface="Helvetica Neue"/>
              </a:rPr>
              <a:t> </a:t>
            </a:r>
            <a:endParaRPr dirty="0"/>
          </a:p>
        </p:txBody>
      </p:sp>
      <p:pic>
        <p:nvPicPr>
          <p:cNvPr id="452" name="Google Shape;452;p37"/>
          <p:cNvPicPr preferRelativeResize="0"/>
          <p:nvPr/>
        </p:nvPicPr>
        <p:blipFill rotWithShape="1">
          <a:blip r:embed="rId3">
            <a:alphaModFix/>
          </a:blip>
          <a:srcRect/>
          <a:stretch/>
        </p:blipFill>
        <p:spPr>
          <a:xfrm>
            <a:off x="12874335" y="3933837"/>
            <a:ext cx="1819529" cy="1047896"/>
          </a:xfrm>
          <a:prstGeom prst="rect">
            <a:avLst/>
          </a:prstGeom>
          <a:noFill/>
          <a:ln>
            <a:noFill/>
          </a:ln>
        </p:spPr>
      </p:pic>
      <p:pic>
        <p:nvPicPr>
          <p:cNvPr id="453" name="Google Shape;453;p37"/>
          <p:cNvPicPr preferRelativeResize="0"/>
          <p:nvPr/>
        </p:nvPicPr>
        <p:blipFill rotWithShape="1">
          <a:blip r:embed="rId4">
            <a:alphaModFix/>
          </a:blip>
          <a:srcRect/>
          <a:stretch/>
        </p:blipFill>
        <p:spPr>
          <a:xfrm>
            <a:off x="4333778" y="3848100"/>
            <a:ext cx="1390844" cy="1219370"/>
          </a:xfrm>
          <a:prstGeom prst="rect">
            <a:avLst/>
          </a:prstGeom>
          <a:noFill/>
          <a:ln>
            <a:noFill/>
          </a:ln>
        </p:spPr>
      </p:pic>
      <p:sp>
        <p:nvSpPr>
          <p:cNvPr id="454" name="Google Shape;454;p37"/>
          <p:cNvSpPr txBox="1"/>
          <p:nvPr/>
        </p:nvSpPr>
        <p:spPr>
          <a:xfrm>
            <a:off x="838200" y="5133093"/>
            <a:ext cx="7620000" cy="2451953"/>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Buy from local markets and small shops rather than big stores.</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2. </a:t>
            </a:r>
            <a:r>
              <a:rPr lang="en-US" sz="2000" b="0" i="0" u="none" strike="noStrike" dirty="0">
                <a:solidFill>
                  <a:srgbClr val="000000"/>
                </a:solidFill>
                <a:latin typeface="Calibri"/>
                <a:ea typeface="Calibri"/>
                <a:cs typeface="Calibri"/>
                <a:sym typeface="Calibri"/>
              </a:rPr>
              <a:t>Use reusable bags or containers to avoid single-use plastics.</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3. </a:t>
            </a:r>
            <a:r>
              <a:rPr lang="en-US" sz="2000" b="0" i="0" u="none" strike="noStrike" dirty="0">
                <a:solidFill>
                  <a:srgbClr val="000000"/>
                </a:solidFill>
                <a:latin typeface="Calibri"/>
                <a:ea typeface="Calibri"/>
                <a:cs typeface="Calibri"/>
                <a:sym typeface="Calibri"/>
              </a:rPr>
              <a:t>Choose quality over quantity, especially in clothing, and avoid “fast fashion”.</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4. </a:t>
            </a:r>
            <a:r>
              <a:rPr lang="en-US" sz="2000" b="0" i="0" u="none" strike="noStrike" dirty="0">
                <a:solidFill>
                  <a:srgbClr val="000000"/>
                </a:solidFill>
                <a:latin typeface="Calibri"/>
                <a:ea typeface="Calibri"/>
                <a:cs typeface="Calibri"/>
                <a:sym typeface="Calibri"/>
              </a:rPr>
              <a:t>Plan purchases to avoid impulse spending and waste.</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5. </a:t>
            </a:r>
            <a:r>
              <a:rPr lang="en-US" sz="2000" b="0" i="0" u="none" strike="noStrike" dirty="0">
                <a:solidFill>
                  <a:srgbClr val="000000"/>
                </a:solidFill>
                <a:latin typeface="Calibri"/>
                <a:ea typeface="Calibri"/>
                <a:cs typeface="Calibri"/>
                <a:sym typeface="Calibri"/>
              </a:rPr>
              <a:t>Sort waste selectively and dispose of it properly.</a:t>
            </a:r>
            <a:endParaRPr sz="2000" b="0" dirty="0">
              <a:solidFill>
                <a:schemeClr val="dk1"/>
              </a:solidFill>
              <a:latin typeface="Calibri"/>
              <a:ea typeface="Calibri"/>
              <a:cs typeface="Calibri"/>
              <a:sym typeface="Calibri"/>
            </a:endParaRPr>
          </a:p>
        </p:txBody>
      </p:sp>
      <p:sp>
        <p:nvSpPr>
          <p:cNvPr id="455" name="Google Shape;455;p37"/>
          <p:cNvSpPr txBox="1"/>
          <p:nvPr/>
        </p:nvSpPr>
        <p:spPr>
          <a:xfrm>
            <a:off x="9144000" y="5133093"/>
            <a:ext cx="8686800" cy="3067506"/>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Don’t throw away goods in good condition instead of trying to repair or give them to people who can use them.</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2. </a:t>
            </a:r>
            <a:r>
              <a:rPr lang="en-US" sz="2000" b="0" i="0" u="none" strike="noStrike" dirty="0">
                <a:solidFill>
                  <a:srgbClr val="000000"/>
                </a:solidFill>
                <a:latin typeface="Calibri"/>
                <a:ea typeface="Calibri"/>
                <a:cs typeface="Calibri"/>
                <a:sym typeface="Calibri"/>
              </a:rPr>
              <a:t>Don’t buy disposable or short-lived products.</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3. </a:t>
            </a:r>
            <a:r>
              <a:rPr lang="en-US" sz="2000" b="0" i="0" u="none" strike="noStrike" dirty="0">
                <a:solidFill>
                  <a:srgbClr val="000000"/>
                </a:solidFill>
                <a:latin typeface="Calibri"/>
                <a:ea typeface="Calibri"/>
                <a:cs typeface="Calibri"/>
                <a:sym typeface="Calibri"/>
              </a:rPr>
              <a:t>Don’t make consumption a compulsive habit or a way of spending leisure time in shopping centers.</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4. </a:t>
            </a:r>
            <a:r>
              <a:rPr lang="en-US" sz="2000" b="0" i="0" u="none" strike="noStrike" dirty="0">
                <a:solidFill>
                  <a:srgbClr val="000000"/>
                </a:solidFill>
                <a:latin typeface="Calibri"/>
                <a:ea typeface="Calibri"/>
                <a:cs typeface="Calibri"/>
                <a:sym typeface="Calibri"/>
              </a:rPr>
              <a:t>Don’t buy without checking the components of the product and the working conditions in the production chain</a:t>
            </a:r>
            <a:r>
              <a:rPr lang="en-US" sz="1800" b="0" i="0" u="none" strike="noStrike" dirty="0">
                <a:solidFill>
                  <a:srgbClr val="000000"/>
                </a:solidFill>
                <a:latin typeface="Calibri"/>
                <a:ea typeface="Calibri"/>
                <a:cs typeface="Calibri"/>
                <a:sym typeface="Calibri"/>
              </a:rPr>
              <a:t>.</a:t>
            </a:r>
            <a:endParaRPr dirty="0"/>
          </a:p>
          <a:p>
            <a:pPr marL="0" marR="0" lvl="0" indent="0" algn="l" rtl="0">
              <a:spcBef>
                <a:spcPts val="1000"/>
              </a:spcBef>
              <a:spcAft>
                <a:spcPts val="0"/>
              </a:spcAft>
              <a:buNone/>
            </a:pPr>
            <a:r>
              <a:rPr lang="en-US" sz="2000" b="1" i="0" u="none" strike="noStrike" dirty="0">
                <a:solidFill>
                  <a:srgbClr val="000000"/>
                </a:solidFill>
                <a:latin typeface="Calibri"/>
                <a:ea typeface="Calibri"/>
                <a:cs typeface="Calibri"/>
                <a:sym typeface="Calibri"/>
              </a:rPr>
              <a:t>5. </a:t>
            </a:r>
            <a:r>
              <a:rPr lang="en-US" sz="2000" b="0" i="0" u="none" strike="noStrike" dirty="0">
                <a:solidFill>
                  <a:srgbClr val="000000"/>
                </a:solidFill>
                <a:latin typeface="Calibri"/>
                <a:ea typeface="Calibri"/>
                <a:cs typeface="Calibri"/>
                <a:sym typeface="Calibri"/>
              </a:rPr>
              <a:t>Don’t buy goods with long transport routes.</a:t>
            </a:r>
            <a:endParaRPr sz="1800" b="0" i="0" u="none" strike="noStrike" dirty="0">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8"/>
          <p:cNvSpPr txBox="1"/>
          <p:nvPr/>
        </p:nvSpPr>
        <p:spPr>
          <a:xfrm>
            <a:off x="838200" y="2629911"/>
            <a:ext cx="1173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61" name="Google Shape;461;p38"/>
          <p:cNvSpPr txBox="1"/>
          <p:nvPr/>
        </p:nvSpPr>
        <p:spPr>
          <a:xfrm>
            <a:off x="914400" y="3619500"/>
            <a:ext cx="5715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5: Citizen’s participation</a:t>
            </a:r>
            <a:endParaRPr sz="2800" b="0">
              <a:solidFill>
                <a:srgbClr val="0B6922"/>
              </a:solidFill>
              <a:latin typeface="Calibri"/>
              <a:ea typeface="Calibri"/>
              <a:cs typeface="Calibri"/>
              <a:sym typeface="Calibri"/>
            </a:endParaRPr>
          </a:p>
        </p:txBody>
      </p:sp>
      <p:sp>
        <p:nvSpPr>
          <p:cNvPr id="462" name="Google Shape;462;p38"/>
          <p:cNvSpPr txBox="1"/>
          <p:nvPr/>
        </p:nvSpPr>
        <p:spPr>
          <a:xfrm>
            <a:off x="838200" y="4232626"/>
            <a:ext cx="7848600" cy="447814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i="0" u="none" strike="noStrike" dirty="0">
                <a:solidFill>
                  <a:srgbClr val="000000"/>
                </a:solidFill>
                <a:latin typeface="Calibri"/>
                <a:ea typeface="Calibri"/>
                <a:cs typeface="Calibri"/>
                <a:sym typeface="Calibri"/>
              </a:rPr>
              <a:t>Cities are, above all, the people who live in them. Without people cities are ruins.</a:t>
            </a:r>
            <a:endParaRPr sz="2000" b="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n-US" sz="2000" b="0" i="0" u="none" strike="noStrike" dirty="0">
                <a:solidFill>
                  <a:srgbClr val="000000"/>
                </a:solidFill>
                <a:latin typeface="Calibri"/>
                <a:ea typeface="Calibri"/>
                <a:cs typeface="Calibri"/>
                <a:sym typeface="Calibri"/>
              </a:rPr>
              <a:t>As has been mentioned in the previous units of this module, and will be developed in subsequent modules of the course, the building of climate resilience of cities must have human being at its center, living in harmony with biodiversity.</a:t>
            </a:r>
            <a:endParaRPr sz="2000" b="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n-US" sz="2000" b="0" i="0" u="none" strike="noStrike" dirty="0">
                <a:solidFill>
                  <a:srgbClr val="000000"/>
                </a:solidFill>
                <a:latin typeface="Calibri"/>
                <a:ea typeface="Calibri"/>
                <a:cs typeface="Calibri"/>
                <a:sym typeface="Calibri"/>
              </a:rPr>
              <a:t>The decision and implementation of urban climate adaptation and mitigation measures must respect citizens' right to the city and to the place, which are fundamental elements of political and social democracy. </a:t>
            </a:r>
            <a:endParaRPr sz="2000" b="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n-US" sz="2000" b="0" i="0" u="none" strike="noStrike" dirty="0">
                <a:solidFill>
                  <a:srgbClr val="000000"/>
                </a:solidFill>
                <a:latin typeface="Calibri"/>
                <a:ea typeface="Calibri"/>
                <a:cs typeface="Calibri"/>
                <a:sym typeface="Calibri"/>
              </a:rPr>
              <a:t>This is a political process in which citizens have the right and duty to participate, at the deliberative and governing levels, through the mechanisms of representative democracy and all other possible forms, more or less direct.</a:t>
            </a:r>
            <a:endParaRPr sz="2000" b="0" dirty="0">
              <a:solidFill>
                <a:schemeClr val="dk1"/>
              </a:solidFill>
              <a:latin typeface="Calibri"/>
              <a:ea typeface="Calibri"/>
              <a:cs typeface="Calibri"/>
              <a:sym typeface="Calibri"/>
            </a:endParaRPr>
          </a:p>
        </p:txBody>
      </p:sp>
      <p:pic>
        <p:nvPicPr>
          <p:cNvPr id="463" name="Google Shape;463;p38"/>
          <p:cNvPicPr preferRelativeResize="0"/>
          <p:nvPr/>
        </p:nvPicPr>
        <p:blipFill rotWithShape="1">
          <a:blip r:embed="rId3">
            <a:alphaModFix/>
          </a:blip>
          <a:srcRect/>
          <a:stretch/>
        </p:blipFill>
        <p:spPr>
          <a:xfrm>
            <a:off x="9448800" y="2781300"/>
            <a:ext cx="7458073" cy="49858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9"/>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5: Citizen’s participation</a:t>
            </a:r>
            <a:endParaRPr sz="2800" b="0">
              <a:solidFill>
                <a:srgbClr val="0B6922"/>
              </a:solidFill>
              <a:latin typeface="Calibri"/>
              <a:ea typeface="Calibri"/>
              <a:cs typeface="Calibri"/>
              <a:sym typeface="Calibri"/>
            </a:endParaRPr>
          </a:p>
        </p:txBody>
      </p:sp>
      <p:sp>
        <p:nvSpPr>
          <p:cNvPr id="470" name="Google Shape;470;p39"/>
          <p:cNvSpPr txBox="1"/>
          <p:nvPr/>
        </p:nvSpPr>
        <p:spPr>
          <a:xfrm>
            <a:off x="922090" y="3963068"/>
            <a:ext cx="692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Local participation</a:t>
            </a:r>
            <a:endParaRPr sz="2400" b="0">
              <a:solidFill>
                <a:schemeClr val="dk1"/>
              </a:solidFill>
              <a:latin typeface="Calibri"/>
              <a:ea typeface="Calibri"/>
              <a:cs typeface="Calibri"/>
              <a:sym typeface="Calibri"/>
            </a:endParaRPr>
          </a:p>
        </p:txBody>
      </p:sp>
      <p:sp>
        <p:nvSpPr>
          <p:cNvPr id="471" name="Google Shape;471;p39"/>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72" name="Google Shape;472;p39"/>
          <p:cNvSpPr txBox="1"/>
          <p:nvPr/>
        </p:nvSpPr>
        <p:spPr>
          <a:xfrm>
            <a:off x="838200" y="4627610"/>
            <a:ext cx="7848600" cy="40421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Engaging citizens in the life of their city starts with active participation in their residence community (streets, neighborhoods, etc.), work (companies, factories, etc.) or services (transport, schools, health centers, etc.). </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Analyzing existing common problems with neighbors and other interested people and developing possible solutions is the first fundamental step. This can be done in informal community groups, as exist in many places, and then present their conclusions to local decision-makers.</a:t>
            </a:r>
            <a:endParaRPr sz="20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Due to their proximity, local political authorities are generally more sensitive to community proposals and demands.  If they are unable to address them, they can always raise the issue with the appropriate higher political body and press for a solution.</a:t>
            </a:r>
            <a:endParaRPr sz="2000" b="0" dirty="0">
              <a:solidFill>
                <a:schemeClr val="dk1"/>
              </a:solidFill>
              <a:latin typeface="Calibri"/>
              <a:ea typeface="Calibri"/>
              <a:cs typeface="Calibri"/>
              <a:sym typeface="Calibri"/>
            </a:endParaRPr>
          </a:p>
        </p:txBody>
      </p:sp>
      <p:pic>
        <p:nvPicPr>
          <p:cNvPr id="473" name="Google Shape;473;p39"/>
          <p:cNvPicPr preferRelativeResize="0"/>
          <p:nvPr/>
        </p:nvPicPr>
        <p:blipFill rotWithShape="1">
          <a:blip r:embed="rId3">
            <a:alphaModFix/>
          </a:blip>
          <a:srcRect r="3396"/>
          <a:stretch/>
        </p:blipFill>
        <p:spPr>
          <a:xfrm>
            <a:off x="9144000" y="2522634"/>
            <a:ext cx="8009392" cy="50592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txBox="1"/>
          <p:nvPr/>
        </p:nvSpPr>
        <p:spPr>
          <a:xfrm>
            <a:off x="5992093" y="2404630"/>
            <a:ext cx="11152907" cy="523220"/>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2800" b="1">
                <a:solidFill>
                  <a:srgbClr val="0B6922"/>
                </a:solidFill>
                <a:latin typeface="Calibri"/>
                <a:ea typeface="Calibri"/>
                <a:cs typeface="Calibri"/>
                <a:sym typeface="Calibri"/>
              </a:rPr>
              <a:t>Unit 3: </a:t>
            </a:r>
            <a:r>
              <a:rPr lang="en-US" sz="2800" b="1" i="0" u="none" strike="noStrike">
                <a:solidFill>
                  <a:srgbClr val="0B6922"/>
                </a:solidFill>
                <a:latin typeface="Calibri"/>
                <a:ea typeface="Calibri"/>
                <a:cs typeface="Calibri"/>
                <a:sym typeface="Calibri"/>
              </a:rPr>
              <a:t>Mobility and Accessibility</a:t>
            </a:r>
            <a:endParaRPr sz="2800" b="1">
              <a:solidFill>
                <a:srgbClr val="0B6922"/>
              </a:solidFill>
              <a:latin typeface="Calibri"/>
              <a:ea typeface="Calibri"/>
              <a:cs typeface="Calibri"/>
              <a:sym typeface="Calibri"/>
            </a:endParaRPr>
          </a:p>
        </p:txBody>
      </p:sp>
      <p:pic>
        <p:nvPicPr>
          <p:cNvPr id="97" name="Google Shape;97;p4"/>
          <p:cNvPicPr preferRelativeResize="0"/>
          <p:nvPr/>
        </p:nvPicPr>
        <p:blipFill rotWithShape="1">
          <a:blip r:embed="rId3">
            <a:alphaModFix/>
          </a:blip>
          <a:srcRect/>
          <a:stretch/>
        </p:blipFill>
        <p:spPr>
          <a:xfrm>
            <a:off x="5424030" y="2503861"/>
            <a:ext cx="443371" cy="459853"/>
          </a:xfrm>
          <a:prstGeom prst="rect">
            <a:avLst/>
          </a:prstGeom>
          <a:noFill/>
          <a:ln>
            <a:noFill/>
          </a:ln>
        </p:spPr>
      </p:pic>
      <p:sp>
        <p:nvSpPr>
          <p:cNvPr id="98" name="Google Shape;98;p4"/>
          <p:cNvSpPr txBox="1"/>
          <p:nvPr/>
        </p:nvSpPr>
        <p:spPr>
          <a:xfrm>
            <a:off x="5867401" y="2963714"/>
            <a:ext cx="10287000" cy="1341586"/>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1: </a:t>
            </a:r>
            <a:r>
              <a:rPr lang="en-US" sz="2400" b="0" i="0" u="none" strike="noStrike">
                <a:solidFill>
                  <a:srgbClr val="000000"/>
                </a:solidFill>
                <a:latin typeface="Calibri"/>
                <a:ea typeface="Calibri"/>
                <a:cs typeface="Calibri"/>
                <a:sym typeface="Calibri"/>
              </a:rPr>
              <a:t>Public transport networks</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2: </a:t>
            </a:r>
            <a:r>
              <a:rPr lang="en-US" sz="2400" b="0" i="0" u="none" strike="noStrike">
                <a:solidFill>
                  <a:schemeClr val="dk1"/>
                </a:solidFill>
                <a:latin typeface="Calibri"/>
                <a:ea typeface="Calibri"/>
                <a:cs typeface="Calibri"/>
                <a:sym typeface="Calibri"/>
              </a:rPr>
              <a:t>Limitations on polluting individual transport</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3: </a:t>
            </a:r>
            <a:r>
              <a:rPr lang="en-US" sz="2400" b="0" i="0" u="none" strike="noStrike">
                <a:solidFill>
                  <a:srgbClr val="000000"/>
                </a:solidFill>
                <a:latin typeface="Calibri"/>
                <a:ea typeface="Calibri"/>
                <a:cs typeface="Calibri"/>
                <a:sym typeface="Calibri"/>
              </a:rPr>
              <a:t>Cycle paths and pedestrian zones</a:t>
            </a:r>
            <a:endParaRPr sz="2400">
              <a:solidFill>
                <a:schemeClr val="dk1"/>
              </a:solidFill>
              <a:latin typeface="Calibri"/>
              <a:ea typeface="Calibri"/>
              <a:cs typeface="Calibri"/>
              <a:sym typeface="Calibri"/>
            </a:endParaRPr>
          </a:p>
        </p:txBody>
      </p:sp>
      <p:sp>
        <p:nvSpPr>
          <p:cNvPr id="99" name="Google Shape;99;p4"/>
          <p:cNvSpPr txBox="1"/>
          <p:nvPr/>
        </p:nvSpPr>
        <p:spPr>
          <a:xfrm>
            <a:off x="796663" y="4686300"/>
            <a:ext cx="8652137" cy="523220"/>
          </a:xfrm>
          <a:prstGeom prst="rect">
            <a:avLst/>
          </a:prstGeom>
          <a:noFill/>
          <a:ln>
            <a:noFill/>
          </a:ln>
        </p:spPr>
        <p:txBody>
          <a:bodyPr spcFirstLastPara="1" wrap="square" lIns="108000" tIns="45700" rIns="108000" bIns="45700" anchor="t" anchorCtr="0">
            <a:spAutoFit/>
          </a:bodyPr>
          <a:lstStyle/>
          <a:p>
            <a:pPr marL="228600" marR="0" lvl="0" indent="0" algn="l" rtl="0">
              <a:spcBef>
                <a:spcPts val="0"/>
              </a:spcBef>
              <a:spcAft>
                <a:spcPts val="0"/>
              </a:spcAft>
              <a:buNone/>
            </a:pPr>
            <a:r>
              <a:rPr lang="en-US" sz="2800" b="1">
                <a:solidFill>
                  <a:srgbClr val="0B6922"/>
                </a:solidFill>
                <a:latin typeface="Calibri"/>
                <a:ea typeface="Calibri"/>
                <a:cs typeface="Calibri"/>
                <a:sym typeface="Calibri"/>
              </a:rPr>
              <a:t>Unit 4: </a:t>
            </a:r>
            <a:r>
              <a:rPr lang="en-US" sz="2800" b="1" i="0" u="none" strike="noStrike">
                <a:solidFill>
                  <a:srgbClr val="0B6922"/>
                </a:solidFill>
                <a:latin typeface="Calibri"/>
                <a:ea typeface="Calibri"/>
                <a:cs typeface="Calibri"/>
                <a:sym typeface="Calibri"/>
              </a:rPr>
              <a:t>Production and consumption</a:t>
            </a:r>
            <a:endParaRPr sz="2800" b="0">
              <a:solidFill>
                <a:srgbClr val="0B6922"/>
              </a:solidFill>
              <a:latin typeface="Calibri"/>
              <a:ea typeface="Calibri"/>
              <a:cs typeface="Calibri"/>
              <a:sym typeface="Calibri"/>
            </a:endParaRPr>
          </a:p>
        </p:txBody>
      </p:sp>
      <p:pic>
        <p:nvPicPr>
          <p:cNvPr id="100" name="Google Shape;100;p4"/>
          <p:cNvPicPr preferRelativeResize="0"/>
          <p:nvPr/>
        </p:nvPicPr>
        <p:blipFill rotWithShape="1">
          <a:blip r:embed="rId3">
            <a:alphaModFix/>
          </a:blip>
          <a:srcRect/>
          <a:stretch/>
        </p:blipFill>
        <p:spPr>
          <a:xfrm>
            <a:off x="471029" y="4785531"/>
            <a:ext cx="443371" cy="459853"/>
          </a:xfrm>
          <a:prstGeom prst="rect">
            <a:avLst/>
          </a:prstGeom>
          <a:noFill/>
          <a:ln>
            <a:noFill/>
          </a:ln>
        </p:spPr>
      </p:pic>
      <p:sp>
        <p:nvSpPr>
          <p:cNvPr id="101" name="Google Shape;101;p4"/>
          <p:cNvSpPr txBox="1"/>
          <p:nvPr/>
        </p:nvSpPr>
        <p:spPr>
          <a:xfrm>
            <a:off x="810542" y="5245384"/>
            <a:ext cx="7495258" cy="1766317"/>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1: </a:t>
            </a:r>
            <a:r>
              <a:rPr lang="en-US" sz="2400" b="0" i="0" u="none" strike="noStrike">
                <a:solidFill>
                  <a:srgbClr val="000000"/>
                </a:solidFill>
                <a:latin typeface="Calibri"/>
                <a:ea typeface="Calibri"/>
                <a:cs typeface="Calibri"/>
                <a:sym typeface="Calibri"/>
              </a:rPr>
              <a:t>Trade and consumption</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2: </a:t>
            </a:r>
            <a:r>
              <a:rPr lang="en-US" sz="2400" b="0" i="0" u="none" strike="noStrike">
                <a:solidFill>
                  <a:srgbClr val="000000"/>
                </a:solidFill>
                <a:latin typeface="Calibri"/>
                <a:ea typeface="Calibri"/>
                <a:cs typeface="Calibri"/>
                <a:sym typeface="Calibri"/>
              </a:rPr>
              <a:t>Social life and consumption</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3: </a:t>
            </a:r>
            <a:r>
              <a:rPr lang="en-US" sz="2400" b="0" i="0" u="none" strike="noStrike">
                <a:solidFill>
                  <a:srgbClr val="000000"/>
                </a:solidFill>
                <a:latin typeface="Calibri"/>
                <a:ea typeface="Calibri"/>
                <a:cs typeface="Calibri"/>
                <a:sym typeface="Calibri"/>
              </a:rPr>
              <a:t>The 3R: Reduce, Reuse, Recycle</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4: </a:t>
            </a:r>
            <a:r>
              <a:rPr lang="en-US" sz="2400" b="0" i="0" u="none" strike="noStrike">
                <a:solidFill>
                  <a:srgbClr val="000000"/>
                </a:solidFill>
                <a:latin typeface="Calibri"/>
                <a:ea typeface="Calibri"/>
                <a:cs typeface="Calibri"/>
                <a:sym typeface="Calibri"/>
              </a:rPr>
              <a:t>Degrowth</a:t>
            </a:r>
            <a:endParaRPr sz="2400">
              <a:solidFill>
                <a:schemeClr val="dk1"/>
              </a:solidFill>
              <a:latin typeface="Calibri"/>
              <a:ea typeface="Calibri"/>
              <a:cs typeface="Calibri"/>
              <a:sym typeface="Calibri"/>
            </a:endParaRPr>
          </a:p>
        </p:txBody>
      </p:sp>
      <p:sp>
        <p:nvSpPr>
          <p:cNvPr id="102" name="Google Shape;102;p4"/>
          <p:cNvSpPr txBox="1"/>
          <p:nvPr/>
        </p:nvSpPr>
        <p:spPr>
          <a:xfrm>
            <a:off x="8458200" y="5942299"/>
            <a:ext cx="9185537" cy="523220"/>
          </a:xfrm>
          <a:prstGeom prst="rect">
            <a:avLst/>
          </a:prstGeom>
          <a:noFill/>
          <a:ln>
            <a:noFill/>
          </a:ln>
        </p:spPr>
        <p:txBody>
          <a:bodyPr spcFirstLastPara="1" wrap="square" lIns="108000" tIns="45700" rIns="108000" bIns="45700" anchor="t" anchorCtr="0">
            <a:spAutoFit/>
          </a:bodyPr>
          <a:lstStyle/>
          <a:p>
            <a:pPr marL="228600" marR="0" lvl="0" indent="0" algn="l" rtl="0">
              <a:spcBef>
                <a:spcPts val="0"/>
              </a:spcBef>
              <a:spcAft>
                <a:spcPts val="0"/>
              </a:spcAft>
              <a:buNone/>
            </a:pPr>
            <a:r>
              <a:rPr lang="en-US" sz="2800" b="1">
                <a:solidFill>
                  <a:srgbClr val="0B6922"/>
                </a:solidFill>
                <a:latin typeface="Calibri"/>
                <a:ea typeface="Calibri"/>
                <a:cs typeface="Calibri"/>
                <a:sym typeface="Calibri"/>
              </a:rPr>
              <a:t>Unit 5: </a:t>
            </a:r>
            <a:r>
              <a:rPr lang="en-US" sz="2800" b="1" i="0" u="none" strike="noStrike">
                <a:solidFill>
                  <a:srgbClr val="0B6922"/>
                </a:solidFill>
                <a:latin typeface="Calibri"/>
                <a:ea typeface="Calibri"/>
                <a:cs typeface="Calibri"/>
                <a:sym typeface="Calibri"/>
              </a:rPr>
              <a:t>Citizen’s participation</a:t>
            </a:r>
            <a:endParaRPr sz="2800" b="0">
              <a:solidFill>
                <a:srgbClr val="0B6922"/>
              </a:solidFill>
              <a:latin typeface="Calibri"/>
              <a:ea typeface="Calibri"/>
              <a:cs typeface="Calibri"/>
              <a:sym typeface="Calibri"/>
            </a:endParaRPr>
          </a:p>
        </p:txBody>
      </p:sp>
      <p:pic>
        <p:nvPicPr>
          <p:cNvPr id="103" name="Google Shape;103;p4"/>
          <p:cNvPicPr preferRelativeResize="0"/>
          <p:nvPr/>
        </p:nvPicPr>
        <p:blipFill rotWithShape="1">
          <a:blip r:embed="rId3">
            <a:alphaModFix/>
          </a:blip>
          <a:srcRect/>
          <a:stretch/>
        </p:blipFill>
        <p:spPr>
          <a:xfrm>
            <a:off x="8077200" y="6041530"/>
            <a:ext cx="443371" cy="459853"/>
          </a:xfrm>
          <a:prstGeom prst="rect">
            <a:avLst/>
          </a:prstGeom>
          <a:noFill/>
          <a:ln>
            <a:noFill/>
          </a:ln>
        </p:spPr>
      </p:pic>
      <p:sp>
        <p:nvSpPr>
          <p:cNvPr id="104" name="Google Shape;104;p4"/>
          <p:cNvSpPr txBox="1"/>
          <p:nvPr/>
        </p:nvSpPr>
        <p:spPr>
          <a:xfrm>
            <a:off x="8472078" y="6501383"/>
            <a:ext cx="9434921" cy="1680460"/>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1: </a:t>
            </a:r>
            <a:r>
              <a:rPr lang="en-US" sz="2400" b="0" i="0" u="none" strike="noStrike">
                <a:solidFill>
                  <a:srgbClr val="000000"/>
                </a:solidFill>
                <a:latin typeface="Calibri"/>
                <a:ea typeface="Calibri"/>
                <a:cs typeface="Calibri"/>
                <a:sym typeface="Calibri"/>
              </a:rPr>
              <a:t>Local participation</a:t>
            </a:r>
            <a:endParaRPr sz="24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400">
                <a:solidFill>
                  <a:schemeClr val="dk1"/>
                </a:solidFill>
                <a:latin typeface="Calibri"/>
                <a:ea typeface="Calibri"/>
                <a:cs typeface="Calibri"/>
                <a:sym typeface="Calibri"/>
              </a:rPr>
              <a:t>Section 2: </a:t>
            </a:r>
            <a:r>
              <a:rPr lang="en-US" sz="2400" b="0" i="0" u="none" strike="noStrike">
                <a:solidFill>
                  <a:srgbClr val="222222"/>
                </a:solidFill>
                <a:latin typeface="Calibri"/>
                <a:ea typeface="Calibri"/>
                <a:cs typeface="Calibri"/>
                <a:sym typeface="Calibri"/>
              </a:rPr>
              <a:t>Participation in political-administrative bodies</a:t>
            </a:r>
            <a:endParaRPr sz="2400">
              <a:solidFill>
                <a:schemeClr val="dk1"/>
              </a:solidFill>
              <a:latin typeface="Calibri"/>
              <a:ea typeface="Calibri"/>
              <a:cs typeface="Calibri"/>
              <a:sym typeface="Calibri"/>
            </a:endParaRPr>
          </a:p>
          <a:p>
            <a:pPr marL="228600" marR="0" lvl="0" indent="0" algn="l" rtl="0">
              <a:spcBef>
                <a:spcPts val="0"/>
              </a:spcBef>
              <a:spcAft>
                <a:spcPts val="0"/>
              </a:spcAft>
              <a:buNone/>
            </a:pPr>
            <a:r>
              <a:rPr lang="en-US" sz="2400">
                <a:solidFill>
                  <a:schemeClr val="dk1"/>
                </a:solidFill>
                <a:latin typeface="Calibri"/>
                <a:ea typeface="Calibri"/>
                <a:cs typeface="Calibri"/>
                <a:sym typeface="Calibri"/>
              </a:rPr>
              <a:t>Section 3: </a:t>
            </a:r>
            <a:r>
              <a:rPr lang="en-US" sz="2400" b="0" i="0" u="none" strike="noStrike">
                <a:solidFill>
                  <a:srgbClr val="000000"/>
                </a:solidFill>
                <a:latin typeface="Calibri"/>
                <a:ea typeface="Calibri"/>
                <a:cs typeface="Calibri"/>
                <a:sym typeface="Calibri"/>
              </a:rPr>
              <a:t>Continuous participation in defining and monitoring</a:t>
            </a:r>
            <a:r>
              <a:rPr lang="en-US" sz="2400">
                <a:solidFill>
                  <a:schemeClr val="dk1"/>
                </a:solidFill>
                <a:latin typeface="Calibri"/>
                <a:ea typeface="Calibri"/>
                <a:cs typeface="Calibri"/>
                <a:sym typeface="Calibri"/>
              </a:rPr>
              <a:t> </a:t>
            </a:r>
            <a:r>
              <a:rPr lang="en-US" sz="2400" b="0" i="0" u="none" strike="noStrike">
                <a:solidFill>
                  <a:srgbClr val="000000"/>
                </a:solidFill>
                <a:latin typeface="Calibri"/>
                <a:ea typeface="Calibri"/>
                <a:cs typeface="Calibri"/>
                <a:sym typeface="Calibri"/>
              </a:rPr>
              <a:t>evolution</a:t>
            </a:r>
            <a:endParaRPr sz="2400">
              <a:solidFill>
                <a:schemeClr val="dk1"/>
              </a:solidFill>
              <a:latin typeface="Calibri"/>
              <a:ea typeface="Calibri"/>
              <a:cs typeface="Calibri"/>
              <a:sym typeface="Calibri"/>
            </a:endParaRPr>
          </a:p>
          <a:p>
            <a:pPr marL="228600" marR="0" lvl="0" indent="0" algn="l" rtl="0">
              <a:spcBef>
                <a:spcPts val="0"/>
              </a:spcBef>
              <a:spcAft>
                <a:spcPts val="0"/>
              </a:spcAft>
              <a:buNone/>
            </a:pPr>
            <a:r>
              <a:rPr lang="en-US" sz="2400">
                <a:solidFill>
                  <a:schemeClr val="dk1"/>
                </a:solidFill>
                <a:latin typeface="Calibri"/>
                <a:ea typeface="Calibri"/>
                <a:cs typeface="Calibri"/>
                <a:sym typeface="Calibri"/>
              </a:rPr>
              <a:t>Section 4: </a:t>
            </a:r>
            <a:r>
              <a:rPr lang="en-US" sz="2400" b="0" i="0" u="none" strike="noStrike">
                <a:solidFill>
                  <a:srgbClr val="000000"/>
                </a:solidFill>
                <a:latin typeface="Calibri"/>
                <a:ea typeface="Calibri"/>
                <a:cs typeface="Calibri"/>
                <a:sym typeface="Calibri"/>
              </a:rPr>
              <a:t>Citizenship and community</a:t>
            </a:r>
            <a:endParaRPr sz="2400" b="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0"/>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5: Citizen’s participation</a:t>
            </a:r>
            <a:endParaRPr sz="2800" b="0">
              <a:solidFill>
                <a:srgbClr val="0B6922"/>
              </a:solidFill>
              <a:latin typeface="Calibri"/>
              <a:ea typeface="Calibri"/>
              <a:cs typeface="Calibri"/>
              <a:sym typeface="Calibri"/>
            </a:endParaRPr>
          </a:p>
        </p:txBody>
      </p:sp>
      <p:sp>
        <p:nvSpPr>
          <p:cNvPr id="480" name="Google Shape;480;p40"/>
          <p:cNvSpPr txBox="1"/>
          <p:nvPr/>
        </p:nvSpPr>
        <p:spPr>
          <a:xfrm>
            <a:off x="922090" y="3963068"/>
            <a:ext cx="86791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a:t>
            </a:r>
            <a:r>
              <a:rPr lang="en-US" sz="2400" b="1" i="0" u="none" strike="noStrike">
                <a:solidFill>
                  <a:srgbClr val="222222"/>
                </a:solidFill>
                <a:latin typeface="Calibri"/>
                <a:ea typeface="Calibri"/>
                <a:cs typeface="Calibri"/>
                <a:sym typeface="Calibri"/>
              </a:rPr>
              <a:t>Participation in political-administrative bodies</a:t>
            </a:r>
            <a:endParaRPr sz="2400" b="0">
              <a:solidFill>
                <a:schemeClr val="dk1"/>
              </a:solidFill>
              <a:latin typeface="Calibri"/>
              <a:ea typeface="Calibri"/>
              <a:cs typeface="Calibri"/>
              <a:sym typeface="Calibri"/>
            </a:endParaRPr>
          </a:p>
        </p:txBody>
      </p:sp>
      <p:sp>
        <p:nvSpPr>
          <p:cNvPr id="481" name="Google Shape;481;p40"/>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82" name="Google Shape;482;p40"/>
          <p:cNvSpPr txBox="1"/>
          <p:nvPr/>
        </p:nvSpPr>
        <p:spPr>
          <a:xfrm>
            <a:off x="838200" y="4627610"/>
            <a:ext cx="9144000" cy="43499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Citizens' participation in the political and administrative bodies of representative democracy is mainly through the elected representatives, who generally belong to political party lists. This participation is limited and often fails to meet the expectations of the electorate, as it does not respond adequately to their needs and aspirations.</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In some countries it is possible for citizens to occasionally participate directly in assemblies of political-administrative bodies, although without deliberative ties. This takes various forms, depending on the constitutional and legislative architecture of the country.</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In other countries, randomly selected groups of citizens may be invited to participate in the definition of public policies, particularly in the field of urban planning. In its 2021 report </a:t>
            </a:r>
            <a:r>
              <a:rPr lang="en-US" sz="2000" b="0" i="0" u="sng" strike="noStrike"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'Eight ways to institutionalize deliberative democracy', the OECD reported that </a:t>
            </a:r>
            <a:r>
              <a:rPr lang="en-US" sz="2000" b="0" i="0" u="none" strike="noStrike" dirty="0">
                <a:solidFill>
                  <a:srgbClr val="000000"/>
                </a:solidFill>
                <a:latin typeface="Calibri"/>
                <a:ea typeface="Calibri"/>
                <a:cs typeface="Calibri"/>
                <a:sym typeface="Calibri"/>
              </a:rPr>
              <a:t>101 of these practices had taken place in a few countries since 2019 - an obviously small number.</a:t>
            </a:r>
            <a:endParaRPr sz="2000" b="0" dirty="0">
              <a:solidFill>
                <a:schemeClr val="dk1"/>
              </a:solidFill>
              <a:latin typeface="Calibri"/>
              <a:ea typeface="Calibri"/>
              <a:cs typeface="Calibri"/>
              <a:sym typeface="Calibri"/>
            </a:endParaRPr>
          </a:p>
        </p:txBody>
      </p:sp>
      <p:pic>
        <p:nvPicPr>
          <p:cNvPr id="483" name="Google Shape;483;p40"/>
          <p:cNvPicPr preferRelativeResize="0"/>
          <p:nvPr/>
        </p:nvPicPr>
        <p:blipFill rotWithShape="1">
          <a:blip r:embed="rId4">
            <a:alphaModFix/>
          </a:blip>
          <a:srcRect t="26400"/>
          <a:stretch/>
        </p:blipFill>
        <p:spPr>
          <a:xfrm>
            <a:off x="10348961" y="1558267"/>
            <a:ext cx="5458829" cy="3161625"/>
          </a:xfrm>
          <a:prstGeom prst="rect">
            <a:avLst/>
          </a:prstGeom>
          <a:noFill/>
          <a:ln>
            <a:noFill/>
          </a:ln>
        </p:spPr>
      </p:pic>
      <p:sp>
        <p:nvSpPr>
          <p:cNvPr id="484" name="Google Shape;484;p40"/>
          <p:cNvSpPr txBox="1"/>
          <p:nvPr/>
        </p:nvSpPr>
        <p:spPr>
          <a:xfrm>
            <a:off x="10287000" y="4876395"/>
            <a:ext cx="6781798" cy="38523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The mechanisms of participatory democracy are non-existent or very limited in most countries, removing citizens from the deliberative and governmental spheres and relegating their participation to protesting. </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The threat of climate change has led to huge public demonstrations of protest and demands, due to the lack of action by the various political powers and the worsening effects perceived and felt by the population.  The undeniable reality is that more and more citizens are suffering and dying as a result of the climate crisis.</a:t>
            </a:r>
            <a:br>
              <a:rPr lang="en-US" sz="1800" dirty="0">
                <a:solidFill>
                  <a:schemeClr val="dk1"/>
                </a:solidFill>
                <a:latin typeface="Calibri"/>
                <a:ea typeface="Calibri"/>
                <a:cs typeface="Calibri"/>
                <a:sym typeface="Calibri"/>
              </a:rPr>
            </a:br>
            <a:endParaRPr sz="1800" b="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85" name="Google Shape;485;p40"/>
          <p:cNvSpPr txBox="1"/>
          <p:nvPr/>
        </p:nvSpPr>
        <p:spPr>
          <a:xfrm>
            <a:off x="15810135" y="1401764"/>
            <a:ext cx="1106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dirty="0">
                <a:solidFill>
                  <a:srgbClr val="000000"/>
                </a:solidFill>
                <a:latin typeface="Calibri"/>
                <a:ea typeface="Calibri"/>
                <a:cs typeface="Calibri"/>
                <a:sym typeface="Calibri"/>
              </a:rPr>
              <a:t>Public demonstration</a:t>
            </a:r>
            <a:endParaRPr sz="1600" dirty="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1"/>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5: Citizen’s participation</a:t>
            </a:r>
            <a:endParaRPr sz="2800" b="0">
              <a:solidFill>
                <a:srgbClr val="0B6922"/>
              </a:solidFill>
              <a:latin typeface="Calibri"/>
              <a:ea typeface="Calibri"/>
              <a:cs typeface="Calibri"/>
              <a:sym typeface="Calibri"/>
            </a:endParaRPr>
          </a:p>
        </p:txBody>
      </p:sp>
      <p:sp>
        <p:nvSpPr>
          <p:cNvPr id="492" name="Google Shape;492;p41"/>
          <p:cNvSpPr txBox="1"/>
          <p:nvPr/>
        </p:nvSpPr>
        <p:spPr>
          <a:xfrm>
            <a:off x="922090" y="3963068"/>
            <a:ext cx="64693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3. Continuous participation in defining and monitoring evolution</a:t>
            </a:r>
            <a:endParaRPr sz="2400" b="0">
              <a:solidFill>
                <a:schemeClr val="dk1"/>
              </a:solidFill>
              <a:latin typeface="Calibri"/>
              <a:ea typeface="Calibri"/>
              <a:cs typeface="Calibri"/>
              <a:sym typeface="Calibri"/>
            </a:endParaRPr>
          </a:p>
        </p:txBody>
      </p:sp>
      <p:sp>
        <p:nvSpPr>
          <p:cNvPr id="493" name="Google Shape;493;p41"/>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494" name="Google Shape;494;p41"/>
          <p:cNvSpPr txBox="1"/>
          <p:nvPr/>
        </p:nvSpPr>
        <p:spPr>
          <a:xfrm>
            <a:off x="838200" y="4941481"/>
            <a:ext cx="7924800" cy="35548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Cities are major sources of pollution, but they also have a critical mass potentially capable of discovering and implementing innovative and effective climate action measures.  </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Many of the few adaptation and mitigation measures adopted by political and economic powers are due to the persistent attention to problems and search for solutions by citizens and civil society organizations. </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Citizen participation is not limited to defining policies.to be effective, it must extend to monitoring the implementation of public policies, seeking to contribute to their adaptation and to achieving better results.</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In many situations, it is the intervention of organized citizens that ensures</a:t>
            </a:r>
            <a:endParaRPr sz="2400" b="0" dirty="0">
              <a:solidFill>
                <a:schemeClr val="dk1"/>
              </a:solidFill>
              <a:latin typeface="Calibri"/>
              <a:ea typeface="Calibri"/>
              <a:cs typeface="Calibri"/>
              <a:sym typeface="Calibri"/>
            </a:endParaRPr>
          </a:p>
        </p:txBody>
      </p:sp>
      <p:sp>
        <p:nvSpPr>
          <p:cNvPr id="495" name="Google Shape;495;p41"/>
          <p:cNvSpPr txBox="1"/>
          <p:nvPr/>
        </p:nvSpPr>
        <p:spPr>
          <a:xfrm>
            <a:off x="9525002" y="6429067"/>
            <a:ext cx="74961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that climate action measures also contribute to social inclusion, with poverty reduction, better employment and quality services. </a:t>
            </a:r>
            <a:endParaRPr dirty="0"/>
          </a:p>
        </p:txBody>
      </p:sp>
      <p:pic>
        <p:nvPicPr>
          <p:cNvPr id="496" name="Google Shape;496;p41"/>
          <p:cNvPicPr preferRelativeResize="0"/>
          <p:nvPr/>
        </p:nvPicPr>
        <p:blipFill rotWithShape="1">
          <a:blip r:embed="rId3">
            <a:alphaModFix/>
          </a:blip>
          <a:srcRect t="4945" b="9766"/>
          <a:stretch/>
        </p:blipFill>
        <p:spPr>
          <a:xfrm>
            <a:off x="9601200" y="1562100"/>
            <a:ext cx="7496173" cy="47907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2"/>
          <p:cNvSpPr txBox="1"/>
          <p:nvPr/>
        </p:nvSpPr>
        <p:spPr>
          <a:xfrm>
            <a:off x="838200" y="3162300"/>
            <a:ext cx="71102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5: Citizen’s participation</a:t>
            </a:r>
            <a:endParaRPr sz="2800" b="0">
              <a:solidFill>
                <a:srgbClr val="0B6922"/>
              </a:solidFill>
              <a:latin typeface="Calibri"/>
              <a:ea typeface="Calibri"/>
              <a:cs typeface="Calibri"/>
              <a:sym typeface="Calibri"/>
            </a:endParaRPr>
          </a:p>
        </p:txBody>
      </p:sp>
      <p:sp>
        <p:nvSpPr>
          <p:cNvPr id="503" name="Google Shape;503;p42"/>
          <p:cNvSpPr txBox="1"/>
          <p:nvPr/>
        </p:nvSpPr>
        <p:spPr>
          <a:xfrm>
            <a:off x="922090" y="3963068"/>
            <a:ext cx="7383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4. Citizenship and community</a:t>
            </a:r>
            <a:endParaRPr sz="2400" b="0">
              <a:solidFill>
                <a:schemeClr val="dk1"/>
              </a:solidFill>
              <a:latin typeface="Calibri"/>
              <a:ea typeface="Calibri"/>
              <a:cs typeface="Calibri"/>
              <a:sym typeface="Calibri"/>
            </a:endParaRPr>
          </a:p>
        </p:txBody>
      </p:sp>
      <p:sp>
        <p:nvSpPr>
          <p:cNvPr id="504" name="Google Shape;504;p42"/>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505" name="Google Shape;505;p42"/>
          <p:cNvSpPr txBox="1"/>
          <p:nvPr/>
        </p:nvSpPr>
        <p:spPr>
          <a:xfrm>
            <a:off x="838200" y="4610100"/>
            <a:ext cx="7924800" cy="41703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Citizenship is a two-way link between the individual and the state, often broken by the state. </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It is up to the individual, the citizen, to try in every way to take an active part in building a democratic society that resists the climate threat, with cities that are not a threat to the environmental catastrophe. This participation includes both individual and collective praxis. </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The climate threat is multi-sectoral, multi-dimensional and multilateral, with interrelated and mutually reinforced dimensions. Climate resilience requires a huge effort of cooperation and collaboration at different scales, from local to global.</a:t>
            </a:r>
            <a:endParaRPr sz="2400" b="0" dirty="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dirty="0">
                <a:solidFill>
                  <a:srgbClr val="000000"/>
                </a:solidFill>
                <a:latin typeface="Calibri"/>
                <a:ea typeface="Calibri"/>
                <a:cs typeface="Calibri"/>
                <a:sym typeface="Calibri"/>
              </a:rPr>
              <a:t>Citizens have the right to live on a healthy planet, free from the threat of climate change, and they have the right to demand action from public</a:t>
            </a:r>
            <a:endParaRPr sz="2400" b="0" dirty="0">
              <a:solidFill>
                <a:schemeClr val="dk1"/>
              </a:solidFill>
              <a:latin typeface="Calibri"/>
              <a:ea typeface="Calibri"/>
              <a:cs typeface="Calibri"/>
              <a:sym typeface="Calibri"/>
            </a:endParaRPr>
          </a:p>
        </p:txBody>
      </p:sp>
      <p:sp>
        <p:nvSpPr>
          <p:cNvPr id="506" name="Google Shape;506;p42"/>
          <p:cNvSpPr txBox="1"/>
          <p:nvPr/>
        </p:nvSpPr>
        <p:spPr>
          <a:xfrm>
            <a:off x="9448800" y="6972300"/>
            <a:ext cx="749617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authorities. At the same time, they have an individual and community duty to protect and preserve the environment for future generations. That is,  to their children and their children's children.</a:t>
            </a:r>
            <a:endParaRPr sz="2400" b="0" dirty="0">
              <a:solidFill>
                <a:schemeClr val="dk1"/>
              </a:solidFill>
              <a:latin typeface="Calibri"/>
              <a:ea typeface="Calibri"/>
              <a:cs typeface="Calibri"/>
              <a:sym typeface="Calibri"/>
            </a:endParaRPr>
          </a:p>
        </p:txBody>
      </p:sp>
      <p:pic>
        <p:nvPicPr>
          <p:cNvPr id="507" name="Google Shape;507;p42"/>
          <p:cNvPicPr preferRelativeResize="0"/>
          <p:nvPr/>
        </p:nvPicPr>
        <p:blipFill rotWithShape="1">
          <a:blip r:embed="rId3">
            <a:alphaModFix/>
          </a:blip>
          <a:srcRect b="7980"/>
          <a:stretch/>
        </p:blipFill>
        <p:spPr>
          <a:xfrm>
            <a:off x="9525001" y="1548152"/>
            <a:ext cx="7625005" cy="52717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3"/>
          <p:cNvSpPr txBox="1"/>
          <p:nvPr/>
        </p:nvSpPr>
        <p:spPr>
          <a:xfrm>
            <a:off x="838200" y="3162300"/>
            <a:ext cx="59442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5: Citizen’s participation</a:t>
            </a:r>
            <a:endParaRPr sz="2800" b="0">
              <a:solidFill>
                <a:srgbClr val="0B6922"/>
              </a:solidFill>
              <a:latin typeface="Calibri"/>
              <a:ea typeface="Calibri"/>
              <a:cs typeface="Calibri"/>
              <a:sym typeface="Calibri"/>
            </a:endParaRPr>
          </a:p>
        </p:txBody>
      </p:sp>
      <p:sp>
        <p:nvSpPr>
          <p:cNvPr id="513" name="Google Shape;513;p43"/>
          <p:cNvSpPr txBox="1"/>
          <p:nvPr/>
        </p:nvSpPr>
        <p:spPr>
          <a:xfrm>
            <a:off x="838200" y="2522634"/>
            <a:ext cx="594425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1800">
              <a:solidFill>
                <a:schemeClr val="dk1"/>
              </a:solidFill>
              <a:latin typeface="Calibri"/>
              <a:ea typeface="Calibri"/>
              <a:cs typeface="Calibri"/>
              <a:sym typeface="Calibri"/>
            </a:endParaRPr>
          </a:p>
        </p:txBody>
      </p:sp>
      <p:sp>
        <p:nvSpPr>
          <p:cNvPr id="514" name="Google Shape;514;p43"/>
          <p:cNvSpPr txBox="1"/>
          <p:nvPr/>
        </p:nvSpPr>
        <p:spPr>
          <a:xfrm>
            <a:off x="914400" y="3682459"/>
            <a:ext cx="5791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Do’s and don’ts</a:t>
            </a:r>
            <a:r>
              <a:rPr lang="en-US" sz="2400" b="1" dirty="0">
                <a:solidFill>
                  <a:schemeClr val="dk1"/>
                </a:solidFill>
                <a:latin typeface="Helvetica Neue"/>
                <a:ea typeface="Helvetica Neue"/>
                <a:cs typeface="Helvetica Neue"/>
                <a:sym typeface="Helvetica Neue"/>
              </a:rPr>
              <a:t> </a:t>
            </a:r>
            <a:endParaRPr dirty="0"/>
          </a:p>
        </p:txBody>
      </p:sp>
      <p:pic>
        <p:nvPicPr>
          <p:cNvPr id="515" name="Google Shape;515;p43"/>
          <p:cNvPicPr preferRelativeResize="0"/>
          <p:nvPr/>
        </p:nvPicPr>
        <p:blipFill rotWithShape="1">
          <a:blip r:embed="rId3">
            <a:alphaModFix/>
          </a:blip>
          <a:srcRect/>
          <a:stretch/>
        </p:blipFill>
        <p:spPr>
          <a:xfrm>
            <a:off x="12874335" y="3933837"/>
            <a:ext cx="1819529" cy="1047896"/>
          </a:xfrm>
          <a:prstGeom prst="rect">
            <a:avLst/>
          </a:prstGeom>
          <a:noFill/>
          <a:ln>
            <a:noFill/>
          </a:ln>
        </p:spPr>
      </p:pic>
      <p:pic>
        <p:nvPicPr>
          <p:cNvPr id="516" name="Google Shape;516;p43"/>
          <p:cNvPicPr preferRelativeResize="0"/>
          <p:nvPr/>
        </p:nvPicPr>
        <p:blipFill rotWithShape="1">
          <a:blip r:embed="rId4">
            <a:alphaModFix/>
          </a:blip>
          <a:srcRect/>
          <a:stretch/>
        </p:blipFill>
        <p:spPr>
          <a:xfrm>
            <a:off x="4333778" y="3848100"/>
            <a:ext cx="1390844" cy="1219370"/>
          </a:xfrm>
          <a:prstGeom prst="rect">
            <a:avLst/>
          </a:prstGeom>
          <a:noFill/>
          <a:ln>
            <a:noFill/>
          </a:ln>
        </p:spPr>
      </p:pic>
      <p:sp>
        <p:nvSpPr>
          <p:cNvPr id="517" name="Google Shape;517;p43"/>
          <p:cNvSpPr txBox="1"/>
          <p:nvPr/>
        </p:nvSpPr>
        <p:spPr>
          <a:xfrm>
            <a:off x="838200" y="5133093"/>
            <a:ext cx="7620000" cy="2739211"/>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Organize forms of community participation</a:t>
            </a:r>
            <a:endParaRPr dirty="0"/>
          </a:p>
          <a:p>
            <a:pPr marL="0" marR="0" lvl="0" indent="0" algn="l" rtl="0">
              <a:spcBef>
                <a:spcPts val="0"/>
              </a:spcBef>
              <a:spcAft>
                <a:spcPts val="0"/>
              </a:spcAft>
              <a:buClr>
                <a:schemeClr val="dk1"/>
              </a:buClr>
              <a:buSzPts val="1800"/>
              <a:buFont typeface="Calibri"/>
              <a:buNone/>
            </a:pPr>
            <a:endParaRPr sz="1800" dirty="0">
              <a:solidFill>
                <a:srgbClr val="000000"/>
              </a:solidFill>
              <a:latin typeface="Calibri"/>
              <a:ea typeface="Calibri"/>
              <a:cs typeface="Calibri"/>
              <a:sym typeface="Calibri"/>
            </a:endParaRPr>
          </a:p>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Actively putting pressure on policy makers</a:t>
            </a:r>
            <a:endParaRPr dirty="0"/>
          </a:p>
          <a:p>
            <a:pPr marL="0" marR="0" lvl="0" indent="0" algn="l" rtl="0">
              <a:spcBef>
                <a:spcPts val="0"/>
              </a:spcBef>
              <a:spcAft>
                <a:spcPts val="0"/>
              </a:spcAft>
              <a:buClr>
                <a:schemeClr val="dk1"/>
              </a:buClr>
              <a:buSzPts val="1800"/>
              <a:buFont typeface="Calibri"/>
              <a:buNone/>
            </a:pPr>
            <a:endParaRPr sz="1800" dirty="0">
              <a:solidFill>
                <a:srgbClr val="000000"/>
              </a:solidFill>
              <a:latin typeface="Calibri"/>
              <a:ea typeface="Calibri"/>
              <a:cs typeface="Calibri"/>
              <a:sym typeface="Calibri"/>
            </a:endParaRPr>
          </a:p>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Monitoring public policies</a:t>
            </a:r>
            <a:endParaRPr dirty="0"/>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4. </a:t>
            </a:r>
            <a:r>
              <a:rPr lang="en-US" sz="2000" b="0" i="0" u="none" strike="noStrike" dirty="0">
                <a:solidFill>
                  <a:srgbClr val="000000"/>
                </a:solidFill>
                <a:latin typeface="Calibri"/>
                <a:ea typeface="Calibri"/>
                <a:cs typeface="Calibri"/>
                <a:sym typeface="Calibri"/>
              </a:rPr>
              <a:t>Promoting sustainable practices in everyday life</a:t>
            </a:r>
            <a:endParaRPr dirty="0"/>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5. </a:t>
            </a:r>
            <a:r>
              <a:rPr lang="en-US" sz="2000" b="0" i="0" u="none" strike="noStrike" dirty="0">
                <a:solidFill>
                  <a:srgbClr val="000000"/>
                </a:solidFill>
                <a:latin typeface="Calibri"/>
                <a:ea typeface="Calibri"/>
                <a:cs typeface="Calibri"/>
                <a:sym typeface="Calibri"/>
              </a:rPr>
              <a:t>Promoting individual and collective environmental education</a:t>
            </a:r>
            <a:endParaRPr sz="2000" b="0" dirty="0">
              <a:solidFill>
                <a:schemeClr val="dk1"/>
              </a:solidFill>
              <a:latin typeface="Calibri"/>
              <a:ea typeface="Calibri"/>
              <a:cs typeface="Calibri"/>
              <a:sym typeface="Calibri"/>
            </a:endParaRPr>
          </a:p>
        </p:txBody>
      </p:sp>
      <p:sp>
        <p:nvSpPr>
          <p:cNvPr id="518" name="Google Shape;518;p43"/>
          <p:cNvSpPr txBox="1"/>
          <p:nvPr/>
        </p:nvSpPr>
        <p:spPr>
          <a:xfrm>
            <a:off x="9144000" y="5133093"/>
            <a:ext cx="8686800" cy="2739211"/>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Don’t ignore local problems</a:t>
            </a:r>
            <a:endParaRPr sz="20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rgbClr val="000000"/>
              </a:solidFill>
              <a:latin typeface="Calibri"/>
              <a:ea typeface="Calibri"/>
              <a:cs typeface="Calibri"/>
              <a:sym typeface="Calibri"/>
            </a:endParaRPr>
          </a:p>
          <a:p>
            <a:pPr marL="0" marR="0" lvl="0" indent="-127000" algn="l" rtl="0">
              <a:spcBef>
                <a:spcPts val="0"/>
              </a:spcBef>
              <a:spcAft>
                <a:spcPts val="0"/>
              </a:spcAft>
              <a:buClr>
                <a:srgbClr val="000000"/>
              </a:buClr>
              <a:buSzPts val="2000"/>
              <a:buFont typeface="Calibri"/>
              <a:buAutoNum type="arabicPeriod"/>
            </a:pP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Don’t stop proposing solutions to elected politicians</a:t>
            </a:r>
            <a:endParaRPr sz="18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3. </a:t>
            </a:r>
            <a:r>
              <a:rPr lang="en-US" sz="2000" b="0" i="0" u="none" strike="noStrike" dirty="0">
                <a:solidFill>
                  <a:srgbClr val="000000"/>
                </a:solidFill>
                <a:latin typeface="Calibri"/>
                <a:ea typeface="Calibri"/>
                <a:cs typeface="Calibri"/>
                <a:sym typeface="Calibri"/>
              </a:rPr>
              <a:t>Don’t ignore long-term environmental impacts</a:t>
            </a:r>
            <a:endParaRPr dirty="0"/>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4. </a:t>
            </a:r>
            <a:r>
              <a:rPr lang="en-US" sz="2000" b="0" i="0" u="none" strike="noStrike" dirty="0">
                <a:solidFill>
                  <a:srgbClr val="000000"/>
                </a:solidFill>
                <a:latin typeface="Calibri"/>
                <a:ea typeface="Calibri"/>
                <a:cs typeface="Calibri"/>
                <a:sym typeface="Calibri"/>
              </a:rPr>
              <a:t>Don’t isolate yourself from the community</a:t>
            </a:r>
            <a:endParaRPr dirty="0"/>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5. </a:t>
            </a:r>
            <a:r>
              <a:rPr lang="en-US" sz="2000" b="0" i="0" u="none" strike="noStrike" dirty="0">
                <a:solidFill>
                  <a:srgbClr val="000000"/>
                </a:solidFill>
                <a:latin typeface="Calibri"/>
                <a:ea typeface="Calibri"/>
                <a:cs typeface="Calibri"/>
                <a:sym typeface="Calibri"/>
              </a:rPr>
              <a:t>Don’t centralize actions in closed groups</a:t>
            </a:r>
            <a:endParaRPr sz="1800" b="0" i="0" u="none" strike="noStrike" dirty="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4"/>
          <p:cNvSpPr txBox="1"/>
          <p:nvPr/>
        </p:nvSpPr>
        <p:spPr>
          <a:xfrm>
            <a:off x="914400" y="2476500"/>
            <a:ext cx="4495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0C415"/>
                </a:solidFill>
                <a:latin typeface="Helvetica Neue"/>
                <a:ea typeface="Helvetica Neue"/>
                <a:cs typeface="Helvetica Neue"/>
                <a:sym typeface="Helvetica Neue"/>
              </a:rPr>
              <a:t> Summing up</a:t>
            </a:r>
            <a:endParaRPr sz="1800" dirty="0">
              <a:solidFill>
                <a:schemeClr val="dk1"/>
              </a:solidFill>
              <a:latin typeface="Calibri"/>
              <a:ea typeface="Calibri"/>
              <a:cs typeface="Calibri"/>
              <a:sym typeface="Calibri"/>
            </a:endParaRPr>
          </a:p>
        </p:txBody>
      </p:sp>
      <p:pic>
        <p:nvPicPr>
          <p:cNvPr id="524" name="Google Shape;524;p44" descr="banner image"/>
          <p:cNvPicPr preferRelativeResize="0"/>
          <p:nvPr/>
        </p:nvPicPr>
        <p:blipFill rotWithShape="1">
          <a:blip r:embed="rId3">
            <a:alphaModFix/>
          </a:blip>
          <a:srcRect/>
          <a:stretch/>
        </p:blipFill>
        <p:spPr>
          <a:xfrm>
            <a:off x="5425440" y="3231877"/>
            <a:ext cx="6324600" cy="4959623"/>
          </a:xfrm>
          <a:prstGeom prst="rect">
            <a:avLst/>
          </a:prstGeom>
          <a:noFill/>
          <a:ln>
            <a:noFill/>
          </a:ln>
        </p:spPr>
      </p:pic>
      <p:pic>
        <p:nvPicPr>
          <p:cNvPr id="525" name="Google Shape;525;p44"/>
          <p:cNvPicPr preferRelativeResize="0"/>
          <p:nvPr/>
        </p:nvPicPr>
        <p:blipFill rotWithShape="1">
          <a:blip r:embed="rId4">
            <a:alphaModFix/>
          </a:blip>
          <a:srcRect/>
          <a:stretch/>
        </p:blipFill>
        <p:spPr>
          <a:xfrm>
            <a:off x="557934" y="3135185"/>
            <a:ext cx="443371" cy="459853"/>
          </a:xfrm>
          <a:prstGeom prst="rect">
            <a:avLst/>
          </a:prstGeom>
          <a:noFill/>
          <a:ln>
            <a:noFill/>
          </a:ln>
        </p:spPr>
      </p:pic>
      <p:sp>
        <p:nvSpPr>
          <p:cNvPr id="526" name="Google Shape;526;p44"/>
          <p:cNvSpPr txBox="1"/>
          <p:nvPr/>
        </p:nvSpPr>
        <p:spPr>
          <a:xfrm>
            <a:off x="955706" y="3195578"/>
            <a:ext cx="426720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Understanding the ecosystem of cities and metropolitan areas and the environmental impacts of their various elements is essential for citizens to become aware of the severity of the climate emergency we live in and to adopt responsible attitudes and </a:t>
            </a:r>
            <a:r>
              <a:rPr lang="en-US" sz="2000" b="0" i="0" u="none" strike="noStrike" dirty="0" err="1">
                <a:solidFill>
                  <a:srgbClr val="000000"/>
                </a:solidFill>
                <a:latin typeface="Calibri"/>
                <a:ea typeface="Calibri"/>
                <a:cs typeface="Calibri"/>
                <a:sym typeface="Calibri"/>
              </a:rPr>
              <a:t>behaviours</a:t>
            </a:r>
            <a:r>
              <a:rPr lang="en-US" sz="2000" b="0" i="0" u="none" strike="noStrike" dirty="0">
                <a:solidFill>
                  <a:srgbClr val="000000"/>
                </a:solidFill>
                <a:latin typeface="Calibri"/>
                <a:ea typeface="Calibri"/>
                <a:cs typeface="Calibri"/>
                <a:sym typeface="Calibri"/>
              </a:rPr>
              <a:t> that contribute to climate resilience.</a:t>
            </a:r>
            <a:endParaRPr sz="2000" dirty="0">
              <a:solidFill>
                <a:schemeClr val="dk1"/>
              </a:solidFill>
              <a:latin typeface="Calibri"/>
              <a:ea typeface="Calibri"/>
              <a:cs typeface="Calibri"/>
              <a:sym typeface="Calibri"/>
            </a:endParaRPr>
          </a:p>
        </p:txBody>
      </p:sp>
      <p:sp>
        <p:nvSpPr>
          <p:cNvPr id="527" name="Google Shape;527;p44"/>
          <p:cNvSpPr txBox="1"/>
          <p:nvPr/>
        </p:nvSpPr>
        <p:spPr>
          <a:xfrm>
            <a:off x="965119" y="6362700"/>
            <a:ext cx="4597481"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In 2020, cities concentrated 56.2% of the world's population, in 2030 it will be 60.4%, and in 2050 around 70%. The future of the planet depends on the future of cities, which consume about 75% of all energy produced and emit more than 60% of greenhouse gases.</a:t>
            </a:r>
            <a:endParaRPr sz="1800" dirty="0">
              <a:solidFill>
                <a:schemeClr val="dk1"/>
              </a:solidFill>
              <a:latin typeface="Calibri"/>
              <a:ea typeface="Calibri"/>
              <a:cs typeface="Calibri"/>
              <a:sym typeface="Calibri"/>
            </a:endParaRPr>
          </a:p>
        </p:txBody>
      </p:sp>
      <p:sp>
        <p:nvSpPr>
          <p:cNvPr id="528" name="Google Shape;528;p44"/>
          <p:cNvSpPr txBox="1"/>
          <p:nvPr/>
        </p:nvSpPr>
        <p:spPr>
          <a:xfrm>
            <a:off x="12192000" y="3135185"/>
            <a:ext cx="49530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The market economy is based on an incessant cycle of production and consumption, a spiral of infinite growth, which extracts finite resources from the planet and causes unbearable pollution for living beings. Cities and their metropolitan areas are the main location of this destructive production and consumption cycle, which kills.</a:t>
            </a:r>
            <a:endParaRPr sz="2000" dirty="0">
              <a:solidFill>
                <a:schemeClr val="dk1"/>
              </a:solidFill>
              <a:latin typeface="Calibri"/>
              <a:ea typeface="Calibri"/>
              <a:cs typeface="Calibri"/>
              <a:sym typeface="Calibri"/>
            </a:endParaRPr>
          </a:p>
        </p:txBody>
      </p:sp>
      <p:sp>
        <p:nvSpPr>
          <p:cNvPr id="529" name="Google Shape;529;p44"/>
          <p:cNvSpPr txBox="1"/>
          <p:nvPr/>
        </p:nvSpPr>
        <p:spPr>
          <a:xfrm>
            <a:off x="12147812" y="5868531"/>
            <a:ext cx="5334000"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dirty="0">
                <a:solidFill>
                  <a:srgbClr val="000000"/>
                </a:solidFill>
                <a:latin typeface="Calibri"/>
                <a:ea typeface="Calibri"/>
                <a:cs typeface="Calibri"/>
                <a:sym typeface="Calibri"/>
              </a:rPr>
              <a:t>Citizens have the right and duty to participate in the definition and implementation of policies for their city and their country, through the mechanisms of representative democracy and other possible forms, both individual and collective. This participation</a:t>
            </a:r>
            <a:r>
              <a:rPr lang="en-US" sz="2000" b="1" i="0" u="none" strike="noStrike" dirty="0">
                <a:solidFill>
                  <a:srgbClr val="000000"/>
                </a:solidFill>
                <a:latin typeface="Calibri"/>
                <a:ea typeface="Calibri"/>
                <a:cs typeface="Calibri"/>
                <a:sym typeface="Calibri"/>
              </a:rPr>
              <a:t> </a:t>
            </a:r>
            <a:r>
              <a:rPr lang="en-US" sz="2000" b="0" i="0" u="none" strike="noStrike" dirty="0">
                <a:solidFill>
                  <a:srgbClr val="000000"/>
                </a:solidFill>
                <a:latin typeface="Calibri"/>
                <a:ea typeface="Calibri"/>
                <a:cs typeface="Calibri"/>
                <a:sym typeface="Calibri"/>
              </a:rPr>
              <a:t>is fundamental to ensure the future of the planet and humanity.</a:t>
            </a:r>
            <a:endParaRPr sz="2000" b="1" i="0" u="none" strike="noStrike" dirty="0">
              <a:solidFill>
                <a:srgbClr val="000000"/>
              </a:solidFill>
              <a:latin typeface="Calibri"/>
              <a:ea typeface="Calibri"/>
              <a:cs typeface="Calibri"/>
              <a:sym typeface="Calibri"/>
            </a:endParaRPr>
          </a:p>
        </p:txBody>
      </p:sp>
      <p:pic>
        <p:nvPicPr>
          <p:cNvPr id="530" name="Google Shape;530;p44"/>
          <p:cNvPicPr preferRelativeResize="0"/>
          <p:nvPr/>
        </p:nvPicPr>
        <p:blipFill rotWithShape="1">
          <a:blip r:embed="rId5">
            <a:alphaModFix/>
          </a:blip>
          <a:srcRect/>
          <a:stretch/>
        </p:blipFill>
        <p:spPr>
          <a:xfrm>
            <a:off x="608484" y="6356564"/>
            <a:ext cx="438950" cy="463336"/>
          </a:xfrm>
          <a:prstGeom prst="rect">
            <a:avLst/>
          </a:prstGeom>
          <a:noFill/>
          <a:ln>
            <a:noFill/>
          </a:ln>
        </p:spPr>
      </p:pic>
      <p:pic>
        <p:nvPicPr>
          <p:cNvPr id="531" name="Google Shape;531;p44"/>
          <p:cNvPicPr preferRelativeResize="0"/>
          <p:nvPr/>
        </p:nvPicPr>
        <p:blipFill rotWithShape="1">
          <a:blip r:embed="rId5">
            <a:alphaModFix/>
          </a:blip>
          <a:srcRect/>
          <a:stretch/>
        </p:blipFill>
        <p:spPr>
          <a:xfrm>
            <a:off x="11753050" y="3135185"/>
            <a:ext cx="438950" cy="463336"/>
          </a:xfrm>
          <a:prstGeom prst="rect">
            <a:avLst/>
          </a:prstGeom>
          <a:noFill/>
          <a:ln>
            <a:noFill/>
          </a:ln>
        </p:spPr>
      </p:pic>
      <p:pic>
        <p:nvPicPr>
          <p:cNvPr id="532" name="Google Shape;532;p44"/>
          <p:cNvPicPr preferRelativeResize="0"/>
          <p:nvPr/>
        </p:nvPicPr>
        <p:blipFill rotWithShape="1">
          <a:blip r:embed="rId5">
            <a:alphaModFix/>
          </a:blip>
          <a:srcRect/>
          <a:stretch/>
        </p:blipFill>
        <p:spPr>
          <a:xfrm>
            <a:off x="11753050" y="5891109"/>
            <a:ext cx="438950" cy="46333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5"/>
          <p:cNvSpPr txBox="1"/>
          <p:nvPr/>
        </p:nvSpPr>
        <p:spPr>
          <a:xfrm>
            <a:off x="5867400" y="5504842"/>
            <a:ext cx="571559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B6922"/>
              </a:buClr>
              <a:buSzPts val="6600"/>
              <a:buFont typeface="Helvetica Neue"/>
              <a:buNone/>
            </a:pPr>
            <a:r>
              <a:rPr lang="en-US" sz="6600" b="1">
                <a:solidFill>
                  <a:srgbClr val="0B6922"/>
                </a:solidFill>
                <a:latin typeface="Helvetica Neue"/>
                <a:ea typeface="Helvetica Neue"/>
                <a:cs typeface="Helvetica Neue"/>
                <a:sym typeface="Helvetica Neue"/>
              </a:rPr>
              <a:t>Thank you!</a:t>
            </a:r>
            <a:endParaRPr sz="6600" b="1" i="0" u="none" strike="noStrike" cap="none">
              <a:solidFill>
                <a:srgbClr val="0B6922"/>
              </a:solidFill>
              <a:latin typeface="Helvetica Neue"/>
              <a:ea typeface="Helvetica Neue"/>
              <a:cs typeface="Helvetica Neue"/>
              <a:sym typeface="Helvetica Neue"/>
            </a:endParaRPr>
          </a:p>
        </p:txBody>
      </p:sp>
      <p:pic>
        <p:nvPicPr>
          <p:cNvPr id="538" name="Google Shape;538;p45"/>
          <p:cNvPicPr preferRelativeResize="0"/>
          <p:nvPr/>
        </p:nvPicPr>
        <p:blipFill rotWithShape="1">
          <a:blip r:embed="rId3">
            <a:alphaModFix/>
          </a:blip>
          <a:srcRect/>
          <a:stretch/>
        </p:blipFill>
        <p:spPr>
          <a:xfrm>
            <a:off x="10806779" y="5631332"/>
            <a:ext cx="870906" cy="855016"/>
          </a:xfrm>
          <a:prstGeom prst="rect">
            <a:avLst/>
          </a:prstGeom>
          <a:noFill/>
          <a:ln>
            <a:noFill/>
          </a:ln>
        </p:spPr>
      </p:pic>
      <p:pic>
        <p:nvPicPr>
          <p:cNvPr id="539" name="Google Shape;539;p45"/>
          <p:cNvPicPr preferRelativeResize="0"/>
          <p:nvPr/>
        </p:nvPicPr>
        <p:blipFill rotWithShape="1">
          <a:blip r:embed="rId4">
            <a:alphaModFix/>
          </a:blip>
          <a:srcRect/>
          <a:stretch/>
        </p:blipFill>
        <p:spPr>
          <a:xfrm>
            <a:off x="6058471" y="2400300"/>
            <a:ext cx="6171057" cy="3471220"/>
          </a:xfrm>
          <a:prstGeom prst="rect">
            <a:avLst/>
          </a:prstGeom>
          <a:noFill/>
          <a:ln>
            <a:noFill/>
          </a:ln>
        </p:spPr>
      </p:pic>
      <p:sp>
        <p:nvSpPr>
          <p:cNvPr id="540" name="Google Shape;540;p45"/>
          <p:cNvSpPr txBox="1"/>
          <p:nvPr/>
        </p:nvSpPr>
        <p:spPr>
          <a:xfrm>
            <a:off x="4560939" y="7178814"/>
            <a:ext cx="9166122" cy="707886"/>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None/>
            </a:pPr>
            <a:r>
              <a:rPr lang="en-US" sz="4000" b="1">
                <a:solidFill>
                  <a:schemeClr val="dk1"/>
                </a:solidFill>
                <a:latin typeface="Helvetica Neue"/>
                <a:ea typeface="Helvetica Neue"/>
                <a:cs typeface="Helvetica Neue"/>
                <a:sym typeface="Helvetica Neue"/>
              </a:rPr>
              <a:t>Partner: </a:t>
            </a:r>
            <a:r>
              <a:rPr lang="en-US" sz="4000" b="1">
                <a:solidFill>
                  <a:srgbClr val="00B0F0"/>
                </a:solidFill>
                <a:latin typeface="Helvetica Neue"/>
                <a:ea typeface="Helvetica Neue"/>
                <a:cs typeface="Helvetica Neue"/>
                <a:sym typeface="Helvetica Neue"/>
              </a:rPr>
              <a:t>EDU.IN</a:t>
            </a:r>
            <a:endParaRPr sz="4000">
              <a:solidFill>
                <a:srgbClr val="00B0F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p:nvPr/>
        </p:nvSpPr>
        <p:spPr>
          <a:xfrm>
            <a:off x="838200" y="2629911"/>
            <a:ext cx="1173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p:txBody>
      </p:sp>
      <p:sp>
        <p:nvSpPr>
          <p:cNvPr id="110" name="Google Shape;110;p5"/>
          <p:cNvSpPr txBox="1"/>
          <p:nvPr/>
        </p:nvSpPr>
        <p:spPr>
          <a:xfrm>
            <a:off x="838200" y="3619500"/>
            <a:ext cx="13182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11" name="Google Shape;111;p5"/>
          <p:cNvSpPr txBox="1"/>
          <p:nvPr/>
        </p:nvSpPr>
        <p:spPr>
          <a:xfrm>
            <a:off x="838200" y="4394041"/>
            <a:ext cx="10023764" cy="38625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In 2020, 56.2 per cent of the world’s population lived in urban areas, rising to 60.4 percent in 2030 and 70 percent in 2050, according to UN estimates. </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The environmental sustainability of the planet depends to a large extent on the cities operation, which are major pollution issuers and at the same time suffer severe consequences of the climate threat (air pollution, floods and heat waves).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If cities are a major part of the problem, they must also be a major part of the solution by maximizing their potential.</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The city of the future, whether built from scratch or regenerated, will have to be a climate-resilient space, designed for people to live in safety and in harmony with biodiversity.</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112" name="Google Shape;112;p5"/>
          <p:cNvPicPr preferRelativeResize="0"/>
          <p:nvPr/>
        </p:nvPicPr>
        <p:blipFill rotWithShape="1">
          <a:blip r:embed="rId3">
            <a:alphaModFix/>
          </a:blip>
          <a:srcRect/>
          <a:stretch/>
        </p:blipFill>
        <p:spPr>
          <a:xfrm>
            <a:off x="11506200" y="2171700"/>
            <a:ext cx="5699950" cy="5699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18" name="Google Shape;118;p6"/>
          <p:cNvSpPr txBox="1"/>
          <p:nvPr/>
        </p:nvSpPr>
        <p:spPr>
          <a:xfrm>
            <a:off x="922090" y="3963068"/>
            <a:ext cx="7620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What is a city</a:t>
            </a:r>
            <a:endParaRPr sz="2400" b="1">
              <a:solidFill>
                <a:schemeClr val="dk1"/>
              </a:solidFill>
              <a:latin typeface="Helvetica Neue"/>
              <a:ea typeface="Helvetica Neue"/>
              <a:cs typeface="Helvetica Neue"/>
              <a:sym typeface="Helvetica Neue"/>
            </a:endParaRPr>
          </a:p>
        </p:txBody>
      </p:sp>
      <p:sp>
        <p:nvSpPr>
          <p:cNvPr id="119" name="Google Shape;119;p6"/>
          <p:cNvSpPr txBox="1"/>
          <p:nvPr/>
        </p:nvSpPr>
        <p:spPr>
          <a:xfrm>
            <a:off x="838200" y="4991100"/>
            <a:ext cx="5791200" cy="1429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0" i="0" u="none" strike="noStrike">
                <a:solidFill>
                  <a:srgbClr val="000000"/>
                </a:solidFill>
                <a:latin typeface="Calibri"/>
                <a:ea typeface="Calibri"/>
                <a:cs typeface="Calibri"/>
                <a:sym typeface="Calibri"/>
              </a:rPr>
              <a:t>Homo sapiens has been living in expanding cities for around 7,000 years, with more people and greater consumption of resources and energy.</a:t>
            </a:r>
            <a:endParaRPr sz="2000" b="0">
              <a:solidFill>
                <a:schemeClr val="dk1"/>
              </a:solidFill>
              <a:latin typeface="Calibri"/>
              <a:ea typeface="Calibri"/>
              <a:cs typeface="Calibri"/>
              <a:sym typeface="Calibri"/>
            </a:endParaRPr>
          </a:p>
        </p:txBody>
      </p:sp>
      <p:pic>
        <p:nvPicPr>
          <p:cNvPr id="120" name="Google Shape;120;p6" descr="Uma imagem com ar livre, edifício, fotografia aérea, árvore&#10;&#10;Descrição gerada automaticamente"/>
          <p:cNvPicPr preferRelativeResize="0"/>
          <p:nvPr/>
        </p:nvPicPr>
        <p:blipFill rotWithShape="1">
          <a:blip r:embed="rId3">
            <a:alphaModFix/>
          </a:blip>
          <a:srcRect/>
          <a:stretch/>
        </p:blipFill>
        <p:spPr>
          <a:xfrm>
            <a:off x="9167238" y="1869367"/>
            <a:ext cx="7958938" cy="5969203"/>
          </a:xfrm>
          <a:prstGeom prst="rect">
            <a:avLst/>
          </a:prstGeom>
          <a:noFill/>
          <a:ln>
            <a:noFill/>
          </a:ln>
        </p:spPr>
      </p:pic>
      <p:sp>
        <p:nvSpPr>
          <p:cNvPr id="121" name="Google Shape;121;p6"/>
          <p:cNvSpPr txBox="1"/>
          <p:nvPr/>
        </p:nvSpPr>
        <p:spPr>
          <a:xfrm>
            <a:off x="838200" y="2522634"/>
            <a:ext cx="59442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p:nvPr/>
        </p:nvSpPr>
        <p:spPr>
          <a:xfrm>
            <a:off x="9525000" y="4686300"/>
            <a:ext cx="7839891" cy="37035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a:solidFill>
                  <a:srgbClr val="000000"/>
                </a:solidFill>
                <a:latin typeface="Calibri"/>
                <a:ea typeface="Calibri"/>
                <a:cs typeface="Calibri"/>
                <a:sym typeface="Calibri"/>
              </a:rPr>
              <a:t>Technological elements:</a:t>
            </a:r>
            <a:r>
              <a:rPr lang="en-US" sz="2000" b="0" i="0" u="none" strike="noStrike">
                <a:solidFill>
                  <a:srgbClr val="000000"/>
                </a:solidFill>
                <a:latin typeface="Calibri"/>
                <a:ea typeface="Calibri"/>
                <a:cs typeface="Calibri"/>
                <a:sym typeface="Calibri"/>
              </a:rPr>
              <a:t> communication infrastructures and smart city solutions.</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The city ecosystem is like a living being in which all the organs are interconnected and the malfunctioning of one organ has a detrimental effect on the health of the whole. Today’s cities are sick ecosystems, suffering from diseases that cause illness and death in their inhabitants and affect the health of the planet.</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The total surface area of all cities is 2 percent of the planet’s surface, but they consume 75 per cent of all energy produced and pollute with 60 percent of greenhouse gas emissions (GHG).</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7"/>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28" name="Google Shape;128;p7"/>
          <p:cNvSpPr txBox="1"/>
          <p:nvPr/>
        </p:nvSpPr>
        <p:spPr>
          <a:xfrm>
            <a:off x="922090" y="3963068"/>
            <a:ext cx="7391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1. What is a city</a:t>
            </a:r>
            <a:endParaRPr sz="2400" b="1">
              <a:solidFill>
                <a:schemeClr val="dk1"/>
              </a:solidFill>
              <a:latin typeface="Helvetica Neue"/>
              <a:ea typeface="Helvetica Neue"/>
              <a:cs typeface="Helvetica Neue"/>
              <a:sym typeface="Helvetica Neue"/>
            </a:endParaRPr>
          </a:p>
        </p:txBody>
      </p:sp>
      <p:sp>
        <p:nvSpPr>
          <p:cNvPr id="129" name="Google Shape;129;p7"/>
          <p:cNvSpPr txBox="1"/>
          <p:nvPr/>
        </p:nvSpPr>
        <p:spPr>
          <a:xfrm>
            <a:off x="838200" y="2522634"/>
            <a:ext cx="59442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7"/>
          <p:cNvSpPr txBox="1"/>
          <p:nvPr/>
        </p:nvSpPr>
        <p:spPr>
          <a:xfrm>
            <a:off x="838200" y="4686300"/>
            <a:ext cx="7543800" cy="40882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Urban ecosystems are complex, with different components that interact and correlate:</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Natural elements:</a:t>
            </a:r>
            <a:r>
              <a:rPr lang="en-US" sz="2000" b="0" i="0" u="none" strike="noStrike">
                <a:solidFill>
                  <a:srgbClr val="000000"/>
                </a:solidFill>
                <a:latin typeface="Calibri"/>
                <a:ea typeface="Calibri"/>
                <a:cs typeface="Calibri"/>
                <a:sym typeface="Calibri"/>
              </a:rPr>
              <a:t> geomorphology, native and adapted flora and fauna;</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Human elements: </a:t>
            </a:r>
            <a:r>
              <a:rPr lang="en-US" sz="2000" b="0" i="0" u="none" strike="noStrike">
                <a:solidFill>
                  <a:srgbClr val="000000"/>
                </a:solidFill>
                <a:latin typeface="Calibri"/>
                <a:ea typeface="Calibri"/>
                <a:cs typeface="Calibri"/>
                <a:sym typeface="Calibri"/>
              </a:rPr>
              <a:t>population and its activities, constructed infrastructures and urban services; </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Sociopolitical elements:</a:t>
            </a:r>
            <a:r>
              <a:rPr lang="en-US" sz="2000" b="0" i="0" u="none" strike="noStrike">
                <a:solidFill>
                  <a:srgbClr val="000000"/>
                </a:solidFill>
                <a:latin typeface="Calibri"/>
                <a:ea typeface="Calibri"/>
                <a:cs typeface="Calibri"/>
                <a:sym typeface="Calibri"/>
              </a:rPr>
              <a:t> economic activities, governance and public administration institutions, sociocultural activities;</a:t>
            </a:r>
            <a:endParaRPr/>
          </a:p>
          <a:p>
            <a:pPr marL="0" marR="0" lvl="0" indent="0" algn="l" rtl="0">
              <a:spcBef>
                <a:spcPts val="1000"/>
              </a:spcBef>
              <a:spcAft>
                <a:spcPts val="0"/>
              </a:spcAft>
              <a:buNone/>
            </a:pPr>
            <a:r>
              <a:rPr lang="en-US" sz="2000" b="1" i="0" u="none" strike="noStrike">
                <a:solidFill>
                  <a:srgbClr val="000000"/>
                </a:solidFill>
                <a:latin typeface="Calibri"/>
                <a:ea typeface="Calibri"/>
                <a:cs typeface="Calibri"/>
                <a:sym typeface="Calibri"/>
              </a:rPr>
              <a:t>Environmental elements:</a:t>
            </a:r>
            <a:r>
              <a:rPr lang="en-US" sz="2000" b="0" i="0" u="none" strike="noStrike">
                <a:solidFill>
                  <a:srgbClr val="000000"/>
                </a:solidFill>
                <a:latin typeface="Calibri"/>
                <a:ea typeface="Calibri"/>
                <a:cs typeface="Calibri"/>
                <a:sym typeface="Calibri"/>
              </a:rPr>
              <a:t> air and water quality, waste management, noise and visual pollution.</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36" name="Google Shape;136;p8"/>
          <p:cNvSpPr txBox="1"/>
          <p:nvPr/>
        </p:nvSpPr>
        <p:spPr>
          <a:xfrm>
            <a:off x="922090" y="3963068"/>
            <a:ext cx="131826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Housing density and accessibility</a:t>
            </a:r>
            <a:endParaRPr sz="2400" b="0">
              <a:solidFill>
                <a:schemeClr val="dk1"/>
              </a:solidFill>
              <a:latin typeface="Calibri"/>
              <a:ea typeface="Calibri"/>
              <a:cs typeface="Calibri"/>
              <a:sym typeface="Calibri"/>
            </a:endParaRPr>
          </a:p>
        </p:txBody>
      </p:sp>
      <p:sp>
        <p:nvSpPr>
          <p:cNvPr id="137" name="Google Shape;137;p8"/>
          <p:cNvSpPr txBox="1"/>
          <p:nvPr/>
        </p:nvSpPr>
        <p:spPr>
          <a:xfrm>
            <a:off x="838200" y="2522634"/>
            <a:ext cx="59442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8" name="Google Shape;138;p8" descr="Uma imagem com ar livre, árvore, carro, edifício&#10;&#10;Descrição gerada automaticamente"/>
          <p:cNvPicPr preferRelativeResize="0"/>
          <p:nvPr/>
        </p:nvPicPr>
        <p:blipFill rotWithShape="1">
          <a:blip r:embed="rId3">
            <a:alphaModFix/>
          </a:blip>
          <a:srcRect l="37622"/>
          <a:stretch/>
        </p:blipFill>
        <p:spPr>
          <a:xfrm rot="5400000">
            <a:off x="10227542" y="935758"/>
            <a:ext cx="6190659" cy="7443345"/>
          </a:xfrm>
          <a:prstGeom prst="rect">
            <a:avLst/>
          </a:prstGeom>
          <a:noFill/>
          <a:ln>
            <a:noFill/>
          </a:ln>
        </p:spPr>
      </p:pic>
      <p:sp>
        <p:nvSpPr>
          <p:cNvPr id="139" name="Google Shape;139;p8"/>
          <p:cNvSpPr txBox="1"/>
          <p:nvPr/>
        </p:nvSpPr>
        <p:spPr>
          <a:xfrm>
            <a:off x="838200" y="5107718"/>
            <a:ext cx="7443345" cy="28110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The growth of urban areas, correlated with the increase in the number of inhabitants, has led to the need for car travel, mainly for individual use.</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During the 20th century, urban design was adapted to the dominance of the car in public spaces to the detriment of human scale and other ways of transport.</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The circulation of cars has become a major factor in the pollution and dysfunction of cities and metropolitan areas.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9"/>
          <p:cNvSpPr txBox="1"/>
          <p:nvPr/>
        </p:nvSpPr>
        <p:spPr>
          <a:xfrm>
            <a:off x="838200" y="3162300"/>
            <a:ext cx="11734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a:solidFill>
                  <a:srgbClr val="0B6922"/>
                </a:solidFill>
                <a:latin typeface="Calibri"/>
                <a:ea typeface="Calibri"/>
                <a:cs typeface="Calibri"/>
                <a:sym typeface="Calibri"/>
              </a:rPr>
              <a:t>Unit 1: People-centred urban planning</a:t>
            </a:r>
            <a:endParaRPr sz="2800" b="1">
              <a:solidFill>
                <a:srgbClr val="0B6922"/>
              </a:solidFill>
              <a:latin typeface="Helvetica Neue"/>
              <a:ea typeface="Helvetica Neue"/>
              <a:cs typeface="Helvetica Neue"/>
              <a:sym typeface="Helvetica Neue"/>
            </a:endParaRPr>
          </a:p>
        </p:txBody>
      </p:sp>
      <p:sp>
        <p:nvSpPr>
          <p:cNvPr id="145" name="Google Shape;145;p9"/>
          <p:cNvSpPr txBox="1"/>
          <p:nvPr/>
        </p:nvSpPr>
        <p:spPr>
          <a:xfrm>
            <a:off x="922090" y="3963068"/>
            <a:ext cx="131826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Calibri"/>
                <a:ea typeface="Calibri"/>
                <a:cs typeface="Calibri"/>
                <a:sym typeface="Calibri"/>
              </a:rPr>
              <a:t>Section 2. Housing density and accessibility</a:t>
            </a:r>
            <a:endParaRPr sz="2400" b="0">
              <a:solidFill>
                <a:schemeClr val="dk1"/>
              </a:solidFill>
              <a:latin typeface="Calibri"/>
              <a:ea typeface="Calibri"/>
              <a:cs typeface="Calibri"/>
              <a:sym typeface="Calibri"/>
            </a:endParaRPr>
          </a:p>
        </p:txBody>
      </p:sp>
      <p:sp>
        <p:nvSpPr>
          <p:cNvPr id="146" name="Google Shape;146;p9"/>
          <p:cNvSpPr txBox="1"/>
          <p:nvPr/>
        </p:nvSpPr>
        <p:spPr>
          <a:xfrm>
            <a:off x="838200" y="2522634"/>
            <a:ext cx="59442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a:solidFill>
                  <a:srgbClr val="00C415"/>
                </a:solidFill>
                <a:latin typeface="Calibri"/>
                <a:ea typeface="Calibri"/>
                <a:cs typeface="Calibri"/>
                <a:sym typeface="Calibri"/>
              </a:rPr>
              <a:t>Module 1: Cities for People</a:t>
            </a:r>
            <a:endParaRPr sz="4000" b="1">
              <a:solidFill>
                <a:srgbClr val="00C41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9"/>
          <p:cNvSpPr txBox="1"/>
          <p:nvPr/>
        </p:nvSpPr>
        <p:spPr>
          <a:xfrm>
            <a:off x="838200" y="4878136"/>
            <a:ext cx="16078200" cy="30572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Calibri"/>
                <a:ea typeface="Calibri"/>
                <a:cs typeface="Calibri"/>
                <a:sym typeface="Calibri"/>
              </a:rPr>
              <a:t>Faced with the threat of climate change, urban planning has sought solutions that strike a balance between territorial expansion and densification, as both have different environmental impacts (e.g. higher density with taller buildings requires less land but consumes more energy and has a greater heat island effect).</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“Cities 15 Minutes” is one of these trends, consisting of urban planning in units of a size where all the main components of urban life are within a 15-minute walk from the centre. </a:t>
            </a:r>
            <a:endParaRPr sz="2000" b="0">
              <a:solidFill>
                <a:schemeClr val="dk1"/>
              </a:solidFill>
              <a:latin typeface="Calibri"/>
              <a:ea typeface="Calibri"/>
              <a:cs typeface="Calibri"/>
              <a:sym typeface="Calibri"/>
            </a:endParaRPr>
          </a:p>
          <a:p>
            <a:pPr marL="0" marR="0" lvl="0" indent="0" algn="l" rtl="0">
              <a:spcBef>
                <a:spcPts val="1000"/>
              </a:spcBef>
              <a:spcAft>
                <a:spcPts val="0"/>
              </a:spcAft>
              <a:buNone/>
            </a:pPr>
            <a:r>
              <a:rPr lang="en-US" sz="2000" b="0" i="0" u="none" strike="noStrike">
                <a:solidFill>
                  <a:srgbClr val="000000"/>
                </a:solidFill>
                <a:latin typeface="Calibri"/>
                <a:ea typeface="Calibri"/>
                <a:cs typeface="Calibri"/>
                <a:sym typeface="Calibri"/>
              </a:rPr>
              <a:t>“Liveable Cities” and “Smart Cities” are also urban planning trends for adapting and mitigating the threat of climate change, the former more related to quality of life, the latter to technology and innovation.</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7017</Words>
  <Application>Microsoft Office PowerPoint</Application>
  <PresentationFormat>Personalizado</PresentationFormat>
  <Paragraphs>426</Paragraphs>
  <Slides>45</Slides>
  <Notes>45</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45</vt:i4>
      </vt:variant>
    </vt:vector>
  </HeadingPairs>
  <TitlesOfParts>
    <vt:vector size="51" baseType="lpstr">
      <vt:lpstr>Helvetica Neue</vt:lpstr>
      <vt:lpstr>Trebuchet MS</vt:lpstr>
      <vt:lpstr>Arial</vt:lpstr>
      <vt:lpstr>Calibri</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Monia Coppola</dc:creator>
  <cp:lastModifiedBy>Javier Serón Molina</cp:lastModifiedBy>
  <cp:revision>5</cp:revision>
  <dcterms:created xsi:type="dcterms:W3CDTF">2023-09-19T15:36:59Z</dcterms:created>
  <dcterms:modified xsi:type="dcterms:W3CDTF">2025-01-07T11:38:24Z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2023-09-19T00:00:00Z</vt:filetime>
  </property>
  <property fmtid="{D5CDD505-2E9C-101B-9397-08002B2CF9AE}" pid="3" name="Creator">
    <vt:lpwstr>Canva</vt:lpwstr>
  </property>
  <property fmtid="{D5CDD505-2E9C-101B-9397-08002B2CF9AE}" pid="4" name="LastSaved">
    <vt:filetime>2023-09-19T00:00:00Z</vt:filetime>
  </property>
</Properties>
</file>